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284" r:id="rId24"/>
    <p:sldId id="301" r:id="rId25"/>
    <p:sldId id="309" r:id="rId26"/>
    <p:sldId id="278" r:id="rId27"/>
    <p:sldId id="277" r:id="rId28"/>
    <p:sldId id="302" r:id="rId29"/>
    <p:sldId id="312" r:id="rId30"/>
    <p:sldId id="574" r:id="rId31"/>
    <p:sldId id="573" r:id="rId32"/>
    <p:sldId id="313" r:id="rId33"/>
    <p:sldId id="317" r:id="rId34"/>
    <p:sldId id="288" r:id="rId35"/>
    <p:sldId id="306" r:id="rId36"/>
    <p:sldId id="307" r:id="rId37"/>
    <p:sldId id="314" r:id="rId38"/>
    <p:sldId id="575" r:id="rId39"/>
    <p:sldId id="576" r:id="rId40"/>
    <p:sldId id="269" r:id="rId41"/>
    <p:sldId id="310" r:id="rId42"/>
    <p:sldId id="311" r:id="rId43"/>
    <p:sldId id="270" r:id="rId44"/>
    <p:sldId id="293" r:id="rId45"/>
    <p:sldId id="308" r:id="rId46"/>
    <p:sldId id="321" r:id="rId47"/>
    <p:sldId id="272" r:id="rId48"/>
    <p:sldId id="273" r:id="rId49"/>
    <p:sldId id="274" r:id="rId50"/>
    <p:sldId id="320" r:id="rId51"/>
    <p:sldId id="271" r:id="rId52"/>
    <p:sldId id="294" r:id="rId53"/>
    <p:sldId id="295" r:id="rId54"/>
    <p:sldId id="315" r:id="rId55"/>
    <p:sldId id="318" r:id="rId56"/>
    <p:sldId id="289" r:id="rId57"/>
    <p:sldId id="291" r:id="rId58"/>
    <p:sldId id="304" r:id="rId59"/>
    <p:sldId id="290" r:id="rId60"/>
    <p:sldId id="577" r:id="rId61"/>
    <p:sldId id="292" r:id="rId62"/>
    <p:sldId id="299" r:id="rId63"/>
    <p:sldId id="30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284"/>
            <p14:sldId id="301"/>
            <p14:sldId id="309"/>
            <p14:sldId id="278"/>
            <p14:sldId id="277"/>
            <p14:sldId id="302"/>
            <p14:sldId id="312"/>
            <p14:sldId id="574"/>
            <p14:sldId id="573"/>
            <p14:sldId id="313"/>
            <p14:sldId id="317"/>
            <p14:sldId id="288"/>
            <p14:sldId id="306"/>
            <p14:sldId id="307"/>
            <p14:sldId id="314"/>
            <p14:sldId id="575"/>
            <p14:sldId id="576"/>
            <p14:sldId id="269"/>
            <p14:sldId id="310"/>
            <p14:sldId id="311"/>
            <p14:sldId id="270"/>
            <p14:sldId id="293"/>
            <p14:sldId id="308"/>
            <p14:sldId id="321"/>
            <p14:sldId id="272"/>
            <p14:sldId id="273"/>
            <p14:sldId id="274"/>
            <p14:sldId id="320"/>
            <p14:sldId id="271"/>
            <p14:sldId id="294"/>
            <p14:sldId id="295"/>
            <p14:sldId id="315"/>
            <p14:sldId id="318"/>
            <p14:sldId id="289"/>
            <p14:sldId id="291"/>
            <p14:sldId id="304"/>
            <p14:sldId id="290"/>
            <p14:sldId id="577"/>
            <p14:sldId id="292"/>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EB"/>
    <a:srgbClr val="E6550D"/>
    <a:srgbClr val="FDAE6B"/>
    <a:srgbClr val="D9D9D9"/>
    <a:srgbClr val="BDBDBD"/>
    <a:srgbClr val="FFFFFF"/>
    <a:srgbClr val="C44E52"/>
    <a:srgbClr val="8172B3"/>
    <a:srgbClr val="55A868"/>
    <a:srgbClr val="4C7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autoAdjust="0"/>
    <p:restoredTop sz="91057" autoAdjust="0"/>
  </p:normalViewPr>
  <p:slideViewPr>
    <p:cSldViewPr snapToGrid="0">
      <p:cViewPr varScale="1">
        <p:scale>
          <a:sx n="101" d="100"/>
          <a:sy n="101" d="100"/>
        </p:scale>
        <p:origin x="858" y="144"/>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24/01/2024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acs.est.2c05857#fig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Une </a:t>
            </a:r>
            <a:r>
              <a:rPr lang="en-IE" dirty="0" err="1"/>
              <a:t>autre</a:t>
            </a:r>
            <a:r>
              <a:rPr lang="en-IE" dirty="0"/>
              <a:t> representation qui </a:t>
            </a:r>
            <a:r>
              <a:rPr lang="en-IE" dirty="0" err="1"/>
              <a:t>montre</a:t>
            </a:r>
            <a:r>
              <a:rPr lang="en-IE" dirty="0"/>
              <a:t> </a:t>
            </a:r>
            <a:r>
              <a:rPr lang="en-IE" dirty="0" err="1"/>
              <a:t>d’où</a:t>
            </a:r>
            <a:r>
              <a:rPr lang="en-IE" dirty="0"/>
              <a:t> </a:t>
            </a:r>
            <a:r>
              <a:rPr lang="en-IE" dirty="0" err="1"/>
              <a:t>provient</a:t>
            </a:r>
            <a:r>
              <a:rPr lang="en-IE" dirty="0"/>
              <a:t> </a:t>
            </a:r>
            <a:r>
              <a:rPr lang="en-IE" dirty="0" err="1"/>
              <a:t>notre</a:t>
            </a:r>
            <a:r>
              <a:rPr lang="en-IE" dirty="0"/>
              <a:t> </a:t>
            </a:r>
            <a:r>
              <a:rPr lang="en-IE" dirty="0" err="1"/>
              <a:t>carbone</a:t>
            </a:r>
            <a:r>
              <a:rPr lang="en-IE" dirty="0"/>
              <a:t> </a:t>
            </a:r>
            <a:r>
              <a:rPr lang="en-IE" dirty="0" err="1"/>
              <a:t>importé</a:t>
            </a:r>
            <a:r>
              <a:rPr lang="en-IE" dirty="0"/>
              <a:t>, et via </a:t>
            </a:r>
            <a:r>
              <a:rPr lang="en-IE" dirty="0" err="1"/>
              <a:t>quels</a:t>
            </a:r>
            <a:r>
              <a:rPr lang="en-IE" dirty="0"/>
              <a:t> </a:t>
            </a:r>
            <a:r>
              <a:rPr lang="en-IE" dirty="0" err="1"/>
              <a:t>produits</a:t>
            </a:r>
            <a:r>
              <a:rPr lang="en-IE" dirty="0"/>
              <a:t>. </a:t>
            </a:r>
            <a:r>
              <a:rPr lang="en-IE" dirty="0" err="1"/>
              <a:t>Cette</a:t>
            </a:r>
            <a:r>
              <a:rPr lang="en-IE" dirty="0"/>
              <a:t> illustration a </a:t>
            </a:r>
            <a:r>
              <a:rPr lang="en-IE" dirty="0" err="1"/>
              <a:t>été</a:t>
            </a:r>
            <a:r>
              <a:rPr lang="en-IE" dirty="0"/>
              <a:t> </a:t>
            </a:r>
            <a:r>
              <a:rPr lang="en-IE" dirty="0" err="1"/>
              <a:t>extraite</a:t>
            </a:r>
            <a:r>
              <a:rPr lang="en-IE" dirty="0"/>
              <a:t> du rapport </a:t>
            </a:r>
            <a:r>
              <a:rPr lang="en-IE" dirty="0" err="1"/>
              <a:t>d’une</a:t>
            </a:r>
            <a:r>
              <a:rPr lang="en-IE" dirty="0"/>
              <a:t> </a:t>
            </a:r>
            <a:r>
              <a:rPr lang="en-IE" dirty="0" err="1"/>
              <a:t>autre</a:t>
            </a:r>
            <a:r>
              <a:rPr lang="en-IE" dirty="0"/>
              <a:t> </a:t>
            </a:r>
            <a:r>
              <a:rPr lang="en-IE" dirty="0" err="1"/>
              <a:t>équipe</a:t>
            </a:r>
            <a:r>
              <a:rPr lang="en-IE" dirty="0"/>
              <a:t>, avec de </a:t>
            </a:r>
            <a:r>
              <a:rPr lang="en-IE" dirty="0" err="1"/>
              <a:t>meilleurs</a:t>
            </a:r>
            <a:r>
              <a:rPr lang="en-IE" dirty="0"/>
              <a:t> talents </a:t>
            </a:r>
            <a:r>
              <a:rPr lang="en-IE" dirty="0" err="1"/>
              <a:t>graphiques</a:t>
            </a:r>
            <a:r>
              <a:rPr lang="en-IE" dirty="0"/>
              <a:t>.</a:t>
            </a:r>
          </a:p>
        </p:txBody>
      </p:sp>
      <p:sp>
        <p:nvSpPr>
          <p:cNvPr id="4" name="Slide Number Placeholder 3"/>
          <p:cNvSpPr>
            <a:spLocks noGrp="1"/>
          </p:cNvSpPr>
          <p:nvPr>
            <p:ph type="sldNum" sz="quarter" idx="5"/>
          </p:nvPr>
        </p:nvSpPr>
        <p:spPr/>
        <p:txBody>
          <a:bodyPr/>
          <a:lstStyle/>
          <a:p>
            <a:fld id="{D3C586F9-0C84-4683-BBA7-89B6F2F941DC}" type="slidenum">
              <a:rPr lang="en-IE" smtClean="0"/>
              <a:t>31</a:t>
            </a:fld>
            <a:endParaRPr lang="en-IE"/>
          </a:p>
        </p:txBody>
      </p:sp>
    </p:spTree>
    <p:extLst>
      <p:ext uri="{BB962C8B-B14F-4D97-AF65-F5344CB8AC3E}">
        <p14:creationId xmlns:p14="http://schemas.microsoft.com/office/powerpoint/2010/main" val="37601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On a global level, there appears to be sparse evidence for absolute decoupling between economic growth, metal consumption, and the embodied impacts of the latter. The decomposition results of this paper clearly align with previous findings on increasing affluency being the main driver of environmental impacts. (6,17,25) Population growth is an important driver of the emissions but also a driver that few governments try to influence directly. Historically, urbanization and increasing affluency in a region have been the most effective way of reducing population growth. (57) However, there is an immediate cost in terms of resource use, as increasing affluency in turn drives up metal consumption to a higher per capita level. An interesting finding is that global population composition is a negative driver (</a:t>
            </a:r>
            <a:r>
              <a:rPr lang="en-IE" dirty="0">
                <a:hlinkClick r:id="rId3"/>
              </a:rPr>
              <a:t>Figure 2</a:t>
            </a:r>
            <a:r>
              <a:rPr lang="en-IE" dirty="0"/>
              <a:t>a). It means that the share of the global population living in regions whose carbon footprint of metal use is lower than average is increasing.</a:t>
            </a:r>
          </a:p>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36</a:t>
            </a:fld>
            <a:endParaRPr lang="en-IE"/>
          </a:p>
        </p:txBody>
      </p:sp>
    </p:spTree>
    <p:extLst>
      <p:ext uri="{BB962C8B-B14F-4D97-AF65-F5344CB8AC3E}">
        <p14:creationId xmlns:p14="http://schemas.microsoft.com/office/powerpoint/2010/main" val="149687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Popescu, I. S., Gibon, T., Hitaj, C., Rubin, M., &amp; </a:t>
            </a:r>
            <a:r>
              <a:rPr lang="en-IE" dirty="0" err="1"/>
              <a:t>Benetto</a:t>
            </a:r>
            <a:r>
              <a:rPr lang="en-IE" dirty="0"/>
              <a:t>, E. (2023). Are SRI funds financing carbon emissions? An input-output life cycle assessment of investment funds. </a:t>
            </a:r>
            <a:r>
              <a:rPr lang="en-IE" i="1" dirty="0"/>
              <a:t>Ecological Economics</a:t>
            </a:r>
            <a:r>
              <a:rPr lang="en-IE" dirty="0"/>
              <a:t>, </a:t>
            </a:r>
            <a:r>
              <a:rPr lang="en-IE" i="1" dirty="0"/>
              <a:t>212</a:t>
            </a:r>
            <a:r>
              <a:rPr lang="en-IE" dirty="0"/>
              <a:t>, 107918.</a:t>
            </a:r>
          </a:p>
        </p:txBody>
      </p:sp>
      <p:sp>
        <p:nvSpPr>
          <p:cNvPr id="4" name="Slide Number Placeholder 3"/>
          <p:cNvSpPr>
            <a:spLocks noGrp="1"/>
          </p:cNvSpPr>
          <p:nvPr>
            <p:ph type="sldNum" sz="quarter" idx="5"/>
          </p:nvPr>
        </p:nvSpPr>
        <p:spPr/>
        <p:txBody>
          <a:bodyPr/>
          <a:lstStyle/>
          <a:p>
            <a:fld id="{F883C926-F2AF-42AD-B8A9-365E7A87C86B}" type="slidenum">
              <a:rPr lang="en-IE" smtClean="0"/>
              <a:t>50</a:t>
            </a:fld>
            <a:endParaRPr lang="en-IE"/>
          </a:p>
        </p:txBody>
      </p:sp>
    </p:spTree>
    <p:extLst>
      <p:ext uri="{BB962C8B-B14F-4D97-AF65-F5344CB8AC3E}">
        <p14:creationId xmlns:p14="http://schemas.microsoft.com/office/powerpoint/2010/main" val="856629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https://www.cdc-biodiversite.fr/documentation-gbs/</a:t>
            </a:r>
          </a:p>
        </p:txBody>
      </p:sp>
      <p:sp>
        <p:nvSpPr>
          <p:cNvPr id="4" name="Slide Number Placeholder 3"/>
          <p:cNvSpPr>
            <a:spLocks noGrp="1"/>
          </p:cNvSpPr>
          <p:nvPr>
            <p:ph type="sldNum" sz="quarter" idx="5"/>
          </p:nvPr>
        </p:nvSpPr>
        <p:spPr/>
        <p:txBody>
          <a:bodyPr/>
          <a:lstStyle/>
          <a:p>
            <a:fld id="{F883C926-F2AF-42AD-B8A9-365E7A87C86B}" type="slidenum">
              <a:rPr lang="en-IE" smtClean="0"/>
              <a:t>52</a:t>
            </a:fld>
            <a:endParaRPr lang="en-IE"/>
          </a:p>
        </p:txBody>
      </p:sp>
    </p:spTree>
    <p:extLst>
      <p:ext uri="{BB962C8B-B14F-4D97-AF65-F5344CB8AC3E}">
        <p14:creationId xmlns:p14="http://schemas.microsoft.com/office/powerpoint/2010/main" val="390704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luxembourgintransition.lu/wp-content/uploads/2021/02/Luxembourg-en-Transition_Equipe-AREP-flux-Livrable-Phase-1_20210104-_-RAPPORT-avec-annexes.pdf"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ee.fr/fr/statistiques/4494213"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sankey.theshiftproject.org/" TargetMode="External"/><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9.xml"/><Relationship Id="rId4" Type="http://schemas.openxmlformats.org/officeDocument/2006/relationships/image" Target="../media/image8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hyperlink" Target="https://www.lemonde.fr/series-d-ete/article/2022/08/18/lucas-chancel-economiste-les-10-les-plus-aises-emettent-cinq-fois-plus-de-carbone-que-la-moitie-la-plus-pauvre-des-francais_6138356_3451060.html" TargetMode="External"/><Relationship Id="rId5" Type="http://schemas.openxmlformats.org/officeDocument/2006/relationships/image" Target="../media/image86.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thomasgibon/io-footprinting/tree/master/luxstrat"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dirty="0"/>
              <a:t>Analyse entrées-sorties – Introduction </a:t>
            </a:r>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Luxembourg </a:t>
            </a:r>
            <a:r>
              <a:rPr lang="en-IE" dirty="0" err="1"/>
              <a:t>Stratégie</a:t>
            </a:r>
            <a:endParaRPr lang="en-IE" dirty="0"/>
          </a:p>
          <a:p>
            <a:r>
              <a:rPr lang="en-IE" dirty="0"/>
              <a:t>30 </a:t>
            </a:r>
            <a:r>
              <a:rPr lang="en-IE" dirty="0" err="1"/>
              <a:t>janvier</a:t>
            </a:r>
            <a:r>
              <a:rPr lang="en-IE" dirty="0"/>
              <a:t>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p:txBody>
          <a:bodyPr/>
          <a:lstStyle/>
          <a:p>
            <a:r>
              <a:rPr lang="en-IE" dirty="0" err="1"/>
              <a:t>Exemple</a:t>
            </a:r>
            <a:r>
              <a:rPr lang="en-IE" dirty="0"/>
              <a:t> de la table IO </a:t>
            </a:r>
            <a:r>
              <a:rPr lang="en-IE" dirty="0" err="1"/>
              <a:t>hongroise</a:t>
            </a:r>
            <a:r>
              <a:rPr lang="en-IE" dirty="0"/>
              <a:t> 1998 (</a:t>
            </a:r>
            <a:r>
              <a:rPr lang="en-IE" dirty="0" err="1"/>
              <a:t>en</a:t>
            </a:r>
            <a:r>
              <a:rPr lang="en-IE" dirty="0"/>
              <a:t> milliards de florins)</a:t>
            </a:r>
          </a:p>
          <a:p>
            <a:r>
              <a:rPr lang="en-IE" dirty="0" err="1"/>
              <a:t>En</a:t>
            </a:r>
            <a:r>
              <a:rPr lang="en-IE" dirty="0"/>
              <a:t> </a:t>
            </a:r>
            <a:r>
              <a:rPr lang="en-IE" dirty="0" err="1"/>
              <a:t>incluant</a:t>
            </a:r>
            <a:r>
              <a:rPr lang="en-IE" dirty="0"/>
              <a:t> importations et exportations, creation et </a:t>
            </a:r>
            <a:r>
              <a:rPr lang="en-IE" dirty="0" err="1"/>
              <a:t>consommation</a:t>
            </a:r>
            <a:r>
              <a:rPr lang="en-IE" dirty="0"/>
              <a:t> de capital…</a:t>
            </a:r>
          </a:p>
          <a:p>
            <a:r>
              <a:rPr lang="en-IE" dirty="0"/>
              <a:t>…on </a:t>
            </a:r>
            <a:r>
              <a:rPr lang="en-IE" dirty="0" err="1"/>
              <a:t>trouve</a:t>
            </a:r>
            <a:r>
              <a:rPr lang="en-IE" dirty="0"/>
              <a:t> </a:t>
            </a:r>
            <a:r>
              <a:rPr lang="en-IE" dirty="0" err="1"/>
              <a:t>l’équilibre</a:t>
            </a:r>
            <a:r>
              <a:rPr lang="en-IE" dirty="0"/>
              <a:t> à 25265 milliards de florins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Et </a:t>
            </a:r>
            <a:r>
              <a:rPr lang="en-IE" dirty="0" err="1"/>
              <a:t>alors</a:t>
            </a:r>
            <a:r>
              <a:rPr lang="en-IE" dirty="0"/>
              <a:t>?</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2" y="1881188"/>
            <a:ext cx="6695497" cy="4032333"/>
          </a:xfrm>
        </p:spPr>
        <p:txBody>
          <a:bodyPr/>
          <a:lstStyle/>
          <a:p>
            <a:r>
              <a:rPr lang="fr-FR" sz="1800" b="0" dirty="0">
                <a:solidFill>
                  <a:schemeClr val="tx2"/>
                </a:solidFill>
              </a:rPr>
              <a:t>La consommation intermédiaire (Z) est elle-même fonction de la production totale (x), puisque les entrées sont proportionnelles à ce qui est produit </a:t>
            </a:r>
          </a:p>
          <a:p>
            <a:r>
              <a:rPr lang="fr-FR" sz="1800" b="0" dirty="0">
                <a:solidFill>
                  <a:schemeClr val="tx2"/>
                </a:solidFill>
              </a:rPr>
              <a:t>S’il me faut 2 œufs par gâteau, produire 2 gâteaux demande 4 œufs, il me faut donc calculer les coefficients par unité de production, donc « diviser » Z par x</a:t>
            </a:r>
          </a:p>
          <a:p>
            <a:r>
              <a:rPr lang="fr-FR" sz="1800" b="0" dirty="0">
                <a:solidFill>
                  <a:schemeClr val="tx2"/>
                </a:solidFill>
              </a:rPr>
              <a:t>La matrice A me donne les coefficients de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i="1" dirty="0" smtClean="0">
                            <a:latin typeface="Cambria Math" panose="02040503050406030204" pitchFamily="18" charset="0"/>
                          </a:rPr>
                        </m:ctrlPr>
                      </m:sSupPr>
                      <m:e>
                        <m:acc>
                          <m:accPr>
                            <m:chr m:val="̂"/>
                            <m:ctrlPr>
                              <a:rPr lang="en-IE" i="1" dirty="0" smtClean="0">
                                <a:latin typeface="Cambria Math" panose="02040503050406030204" pitchFamily="18" charset="0"/>
                              </a:rPr>
                            </m:ctrlPr>
                          </m:accPr>
                          <m:e>
                            <m:r>
                              <a:rPr lang="en-IE" b="1" i="1" dirty="0" smtClean="0">
                                <a:latin typeface="Cambria Math" panose="02040503050406030204" pitchFamily="18" charset="0"/>
                              </a:rPr>
                              <m:t>𝒙</m:t>
                            </m:r>
                          </m:e>
                        </m:acc>
                      </m:e>
                      <m:sup>
                        <m:r>
                          <a:rPr lang="en-IE" b="1" i="1" dirty="0" smtClean="0">
                            <a:latin typeface="Cambria Math" panose="02040503050406030204" pitchFamily="18" charset="0"/>
                          </a:rPr>
                          <m:t>−</m:t>
                        </m:r>
                        <m:r>
                          <a:rPr lang="en-IE" b="1" i="1" dirty="0" smtClean="0">
                            <a:latin typeface="Cambria Math" panose="02040503050406030204" pitchFamily="18" charset="0"/>
                          </a:rPr>
                          <m:t>𝟏</m:t>
                        </m:r>
                      </m:sup>
                    </m:sSup>
                    <m:r>
                      <a:rPr lang="en-IE" i="1" dirty="0" smtClean="0">
                        <a:latin typeface="Cambria Math" panose="02040503050406030204" pitchFamily="18" charset="0"/>
                      </a:rPr>
                      <m:t> </m:t>
                    </m:r>
                  </m:oMath>
                </a14:m>
                <a:endParaRPr lang="en-IE"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réécrire</a:t>
                </a:r>
                <a:endParaRPr lang="en-IE" sz="1800" b="0" dirty="0">
                  <a:solidFill>
                    <a:schemeClr val="tx2"/>
                  </a:solidFill>
                </a:endParaRPr>
              </a:p>
              <a:p>
                <a14:m>
                  <m:oMath xmlns:m="http://schemas.openxmlformats.org/officeDocument/2006/math">
                    <m:r>
                      <a:rPr lang="en-IE" i="1" dirty="0">
                        <a:latin typeface="Cambria Math" panose="02040503050406030204" pitchFamily="18" charset="0"/>
                      </a:rPr>
                      <m:t>𝐴</m:t>
                    </m:r>
                    <m:acc>
                      <m:accPr>
                        <m:chr m:val="̂"/>
                        <m:ctrlPr>
                          <a:rPr lang="en-IE" i="1" dirty="0">
                            <a:latin typeface="Cambria Math" panose="02040503050406030204" pitchFamily="18" charset="0"/>
                          </a:rPr>
                        </m:ctrlPr>
                      </m:accPr>
                      <m:e>
                        <m:r>
                          <a:rPr lang="en-IE" i="1" dirty="0">
                            <a:latin typeface="Cambria Math" panose="02040503050406030204" pitchFamily="18" charset="0"/>
                          </a:rPr>
                          <m:t>𝒙</m:t>
                        </m:r>
                      </m:e>
                    </m:acc>
                    <m:r>
                      <a:rPr lang="en-IE" b="1" i="1" dirty="0" smtClean="0">
                        <a:latin typeface="Cambria Math" panose="02040503050406030204" pitchFamily="18" charset="0"/>
                      </a:rPr>
                      <m:t>=</m:t>
                    </m:r>
                    <m:r>
                      <a:rPr lang="en-IE" b="1" i="1" dirty="0" smtClean="0">
                        <a:latin typeface="Cambria Math" panose="02040503050406030204" pitchFamily="18" charset="0"/>
                      </a:rPr>
                      <m:t>𝒁</m:t>
                    </m:r>
                  </m:oMath>
                </a14:m>
                <a:endParaRPr lang="en-IE" dirty="0"/>
              </a:p>
              <a:p>
                <a:r>
                  <a:rPr lang="en-IE" sz="1800" b="0" dirty="0" err="1">
                    <a:solidFill>
                      <a:schemeClr val="tx2"/>
                    </a:solidFill>
                  </a:rPr>
                  <a:t>ce</a:t>
                </a:r>
                <a:r>
                  <a:rPr lang="en-IE" sz="1800" b="0" dirty="0">
                    <a:solidFill>
                      <a:schemeClr val="tx2"/>
                    </a:solidFill>
                  </a:rPr>
                  <a:t> qui </a:t>
                </a:r>
                <a:r>
                  <a:rPr lang="en-IE" sz="1800" b="0" dirty="0" err="1">
                    <a:solidFill>
                      <a:schemeClr val="tx2"/>
                    </a:solidFill>
                  </a:rPr>
                  <a:t>permet</a:t>
                </a:r>
                <a:r>
                  <a:rPr lang="en-IE" sz="1800" b="0" dirty="0">
                    <a:solidFill>
                      <a:schemeClr val="tx2"/>
                    </a:solidFill>
                  </a:rPr>
                  <a:t> de </a:t>
                </a:r>
                <a:r>
                  <a:rPr lang="en-IE" sz="1800" b="0" dirty="0" err="1">
                    <a:solidFill>
                      <a:schemeClr val="tx2"/>
                    </a:solidFill>
                  </a:rPr>
                  <a:t>recalculer</a:t>
                </a:r>
                <a:r>
                  <a:rPr lang="en-IE" sz="1800" b="0" dirty="0">
                    <a:solidFill>
                      <a:schemeClr val="tx2"/>
                    </a:solidFill>
                  </a:rPr>
                  <a:t> les </a:t>
                </a:r>
                <a:r>
                  <a:rPr lang="en-IE" sz="1800" b="0" dirty="0" err="1">
                    <a:solidFill>
                      <a:schemeClr val="tx2"/>
                    </a:solidFill>
                  </a:rPr>
                  <a:t>consommations</a:t>
                </a:r>
                <a:r>
                  <a:rPr lang="en-IE" sz="1800" b="0" dirty="0">
                    <a:solidFill>
                      <a:schemeClr val="tx2"/>
                    </a:solidFill>
                  </a:rPr>
                  <a:t> </a:t>
                </a:r>
                <a:r>
                  <a:rPr lang="en-IE" sz="1800" b="0" dirty="0" err="1">
                    <a:solidFill>
                      <a:schemeClr val="tx2"/>
                    </a:solidFill>
                  </a:rPr>
                  <a:t>intermédiaires</a:t>
                </a:r>
                <a:r>
                  <a:rPr lang="en-IE" sz="1800" b="0" dirty="0">
                    <a:solidFill>
                      <a:schemeClr val="tx2"/>
                    </a:solidFill>
                  </a:rPr>
                  <a:t> </a:t>
                </a:r>
                <a:r>
                  <a:rPr lang="en-IE" sz="1800" b="0" dirty="0" err="1">
                    <a:solidFill>
                      <a:schemeClr val="tx2"/>
                    </a:solidFill>
                  </a:rPr>
                  <a:t>si</a:t>
                </a:r>
                <a:r>
                  <a:rPr lang="en-IE" sz="1800" b="0" dirty="0">
                    <a:solidFill>
                      <a:schemeClr val="tx2"/>
                    </a:solidFill>
                  </a:rPr>
                  <a:t> la production change</a:t>
                </a:r>
              </a:p>
              <a:p>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err="1"/>
              <a:t>Calcul</a:t>
            </a:r>
            <a:r>
              <a:rPr lang="en-IE" dirty="0"/>
              <a:t> des coefficients </a:t>
            </a:r>
            <a:r>
              <a:rPr lang="en-IE" dirty="0" err="1"/>
              <a:t>d’entrée</a:t>
            </a:r>
            <a:endParaRPr lang="en-IE" dirty="0"/>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380411" cy="1169551"/>
            <a:chOff x="3985259" y="5688449"/>
            <a:chExt cx="4380411" cy="1169551"/>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359703"/>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2177143" cy="1169551"/>
            </a:xfrm>
            <a:prstGeom prst="rect">
              <a:avLst/>
            </a:prstGeom>
          </p:spPr>
          <p:txBody>
            <a:bodyPr wrap="square">
              <a:spAutoFit/>
            </a:bodyPr>
            <a:lstStyle/>
            <a:p>
              <a:r>
                <a:rPr lang="en-IE" sz="1400" dirty="0">
                  <a:solidFill>
                    <a:schemeClr val="tx2"/>
                  </a:solidFill>
                </a:rPr>
                <a:t>Le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46 centimes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par € de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Inverse de Leontief</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Équilibre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Or,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err="1">
                    <a:solidFill>
                      <a:schemeClr val="tx2"/>
                    </a:solidFill>
                  </a:rPr>
                  <a:t>D’où</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résoudre</a:t>
                </a:r>
                <a:r>
                  <a:rPr lang="en-IE" sz="1800" b="0" dirty="0">
                    <a:solidFill>
                      <a:schemeClr val="tx2"/>
                    </a:solidFill>
                  </a:rPr>
                  <a:t> pour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On </a:t>
                </a:r>
                <a:r>
                  <a:rPr lang="en-IE" sz="1800" b="0" dirty="0" err="1">
                    <a:solidFill>
                      <a:srgbClr val="537992"/>
                    </a:solidFill>
                  </a:rPr>
                  <a:t>appelle</a:t>
                </a:r>
                <a:r>
                  <a:rPr lang="en-IE" sz="1800" b="0" dirty="0">
                    <a:solidFill>
                      <a:srgbClr val="537992"/>
                    </a:solidFill>
                  </a:rPr>
                  <a:t> L </a:t>
                </a:r>
                <a:r>
                  <a:rPr lang="en-IE" sz="1800" b="0" dirty="0" err="1">
                    <a:solidFill>
                      <a:srgbClr val="537992"/>
                    </a:solidFill>
                  </a:rPr>
                  <a:t>l’inverse</a:t>
                </a:r>
                <a:r>
                  <a:rPr lang="en-IE" sz="1800" b="0" dirty="0">
                    <a:solidFill>
                      <a:srgbClr val="537992"/>
                    </a:solidFill>
                  </a:rPr>
                  <a:t> de Leontief, qui </a:t>
                </a:r>
                <a:r>
                  <a:rPr lang="en-IE" sz="1800" b="0" dirty="0" err="1">
                    <a:solidFill>
                      <a:srgbClr val="537992"/>
                    </a:solidFill>
                  </a:rPr>
                  <a:t>s’écrit</a:t>
                </a:r>
                <a:r>
                  <a:rPr lang="en-IE" sz="1800" b="0" dirty="0">
                    <a:solidFill>
                      <a:srgbClr val="537992"/>
                    </a:solidFill>
                  </a:rPr>
                  <a:t> </a:t>
                </a:r>
                <a:r>
                  <a:rPr lang="en-IE" sz="1800" b="0" dirty="0" err="1">
                    <a:solidFill>
                      <a:srgbClr val="537992"/>
                    </a:solidFill>
                  </a:rPr>
                  <a:t>aussi</a:t>
                </a:r>
                <a:endParaRPr lang="en-IE" b="0" i="1" dirty="0">
                  <a:latin typeface="Cambria Math" panose="02040503050406030204" pitchFamily="18" charset="0"/>
                </a:endParaRPr>
              </a:p>
              <a:p>
                <a:endParaRPr lang="en-IE" dirty="0"/>
              </a:p>
            </p:txBody>
          </p:sp>
        </mc:Choice>
        <mc:Fallback>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r="-169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err="1"/>
              <a:t>Bouclage</a:t>
            </a:r>
            <a:r>
              <a:rPr lang="en-IE" dirty="0"/>
              <a:t> du </a:t>
            </a:r>
            <a:r>
              <a:rPr lang="en-IE" dirty="0" err="1"/>
              <a:t>système</a:t>
            </a:r>
            <a:r>
              <a:rPr lang="en-IE" dirty="0"/>
              <a:t> entrées-sorties</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7266021" cy="2628556"/>
          </a:xfrm>
        </p:spPr>
        <p:txBody>
          <a:bodyPr>
            <a:normAutofit/>
          </a:bodyPr>
          <a:lstStyle/>
          <a:p>
            <a:r>
              <a:rPr lang="en-IE" sz="1600" b="0" dirty="0">
                <a:solidFill>
                  <a:schemeClr val="tx2"/>
                </a:solidFill>
              </a:rPr>
              <a:t>La </a:t>
            </a:r>
            <a:r>
              <a:rPr lang="en-IE" sz="1600" b="0" dirty="0" err="1">
                <a:solidFill>
                  <a:schemeClr val="tx2"/>
                </a:solidFill>
              </a:rPr>
              <a:t>consommation</a:t>
            </a:r>
            <a:r>
              <a:rPr lang="en-IE" sz="1600" b="0" dirty="0">
                <a:solidFill>
                  <a:schemeClr val="tx2"/>
                </a:solidFill>
              </a:rPr>
              <a:t> </a:t>
            </a:r>
            <a:r>
              <a:rPr lang="en-IE" sz="1600" b="0" dirty="0" err="1">
                <a:solidFill>
                  <a:schemeClr val="tx2"/>
                </a:solidFill>
              </a:rPr>
              <a:t>intermédiaire</a:t>
            </a:r>
            <a:r>
              <a:rPr lang="en-IE" sz="1600" b="0" dirty="0">
                <a:solidFill>
                  <a:schemeClr val="tx2"/>
                </a:solidFill>
              </a:rPr>
              <a:t> </a:t>
            </a:r>
            <a:r>
              <a:rPr lang="en-IE" sz="1600" b="0" dirty="0" err="1">
                <a:solidFill>
                  <a:schemeClr val="tx2"/>
                </a:solidFill>
              </a:rPr>
              <a:t>est</a:t>
            </a:r>
            <a:r>
              <a:rPr lang="en-IE" sz="1600" b="0" dirty="0">
                <a:solidFill>
                  <a:schemeClr val="tx2"/>
                </a:solidFill>
              </a:rPr>
              <a:t> </a:t>
            </a:r>
            <a:r>
              <a:rPr lang="en-IE" sz="1600" b="0" dirty="0" err="1">
                <a:solidFill>
                  <a:schemeClr val="tx2"/>
                </a:solidFill>
              </a:rPr>
              <a:t>proportionnelle</a:t>
            </a:r>
            <a:r>
              <a:rPr lang="en-IE" sz="1600" b="0" dirty="0">
                <a:solidFill>
                  <a:schemeClr val="tx2"/>
                </a:solidFill>
              </a:rPr>
              <a:t> à la production </a:t>
            </a:r>
            <a:r>
              <a:rPr lang="en-IE" sz="1600" b="0" dirty="0" err="1">
                <a:solidFill>
                  <a:schemeClr val="tx2"/>
                </a:solidFill>
              </a:rPr>
              <a:t>totale</a:t>
            </a:r>
            <a:r>
              <a:rPr lang="en-IE" sz="1600" b="0" dirty="0">
                <a:solidFill>
                  <a:schemeClr val="tx2"/>
                </a:solidFill>
              </a:rPr>
              <a:t>, et nous </a:t>
            </a:r>
            <a:r>
              <a:rPr lang="en-IE" sz="1600" b="0" dirty="0" err="1">
                <a:solidFill>
                  <a:schemeClr val="tx2"/>
                </a:solidFill>
              </a:rPr>
              <a:t>avons</a:t>
            </a:r>
            <a:r>
              <a:rPr lang="en-IE" sz="1600" b="0" dirty="0">
                <a:solidFill>
                  <a:schemeClr val="tx2"/>
                </a:solidFill>
              </a:rPr>
              <a:t> </a:t>
            </a:r>
            <a:r>
              <a:rPr lang="en-IE" sz="1600" b="0" dirty="0" err="1">
                <a:solidFill>
                  <a:schemeClr val="tx2"/>
                </a:solidFill>
              </a:rPr>
              <a:t>l’équilibre</a:t>
            </a:r>
            <a:r>
              <a:rPr lang="en-IE" sz="1600" b="0" dirty="0">
                <a:solidFill>
                  <a:schemeClr val="tx2"/>
                </a:solidFill>
              </a:rPr>
              <a:t> production = </a:t>
            </a:r>
            <a:r>
              <a:rPr lang="en-IE" sz="1600" b="0" dirty="0" err="1">
                <a:solidFill>
                  <a:schemeClr val="tx2"/>
                </a:solidFill>
              </a:rPr>
              <a:t>consommation</a:t>
            </a:r>
            <a:endParaRPr lang="en-IE" sz="1600" b="0" dirty="0">
              <a:solidFill>
                <a:schemeClr val="tx2"/>
              </a:solidFill>
            </a:endParaRPr>
          </a:p>
          <a:p>
            <a:r>
              <a:rPr lang="en-IE" sz="1600" b="0" dirty="0">
                <a:solidFill>
                  <a:schemeClr val="tx2"/>
                </a:solidFill>
              </a:rPr>
              <a:t>On </a:t>
            </a:r>
            <a:r>
              <a:rPr lang="en-IE" sz="1600" b="0" dirty="0" err="1">
                <a:solidFill>
                  <a:schemeClr val="tx2"/>
                </a:solidFill>
              </a:rPr>
              <a:t>peut</a:t>
            </a:r>
            <a:r>
              <a:rPr lang="en-IE" sz="1600" b="0" dirty="0">
                <a:solidFill>
                  <a:schemeClr val="tx2"/>
                </a:solidFill>
              </a:rPr>
              <a:t> </a:t>
            </a:r>
            <a:r>
              <a:rPr lang="en-IE" sz="1600" b="0" dirty="0" err="1">
                <a:solidFill>
                  <a:schemeClr val="tx2"/>
                </a:solidFill>
              </a:rPr>
              <a:t>donc</a:t>
            </a:r>
            <a:r>
              <a:rPr lang="en-IE" sz="1600" b="0" dirty="0">
                <a:solidFill>
                  <a:schemeClr val="tx2"/>
                </a:solidFill>
              </a:rPr>
              <a:t> </a:t>
            </a:r>
            <a:r>
              <a:rPr lang="en-IE" sz="1600" b="0" dirty="0" err="1">
                <a:solidFill>
                  <a:schemeClr val="tx2"/>
                </a:solidFill>
              </a:rPr>
              <a:t>déduire</a:t>
            </a:r>
            <a:r>
              <a:rPr lang="en-IE" sz="1600" b="0" dirty="0">
                <a:solidFill>
                  <a:schemeClr val="tx2"/>
                </a:solidFill>
              </a:rPr>
              <a:t> </a:t>
            </a:r>
            <a:r>
              <a:rPr lang="en-IE" sz="1600" b="0" dirty="0" err="1">
                <a:solidFill>
                  <a:schemeClr val="tx2"/>
                </a:solidFill>
              </a:rPr>
              <a:t>directement</a:t>
            </a:r>
            <a:r>
              <a:rPr lang="en-IE" sz="1600" b="0" dirty="0">
                <a:solidFill>
                  <a:schemeClr val="tx2"/>
                </a:solidFill>
              </a:rPr>
              <a:t> la production </a:t>
            </a:r>
            <a:r>
              <a:rPr lang="en-IE" sz="1600" b="0" dirty="0" err="1">
                <a:solidFill>
                  <a:schemeClr val="tx2"/>
                </a:solidFill>
              </a:rPr>
              <a:t>totale</a:t>
            </a:r>
            <a:r>
              <a:rPr lang="en-IE" sz="1600" b="0" dirty="0">
                <a:solidFill>
                  <a:schemeClr val="tx2"/>
                </a:solidFill>
              </a:rPr>
              <a:t> </a:t>
            </a:r>
            <a:r>
              <a:rPr lang="en-IE" sz="1600" b="0" dirty="0" err="1">
                <a:solidFill>
                  <a:schemeClr val="tx2"/>
                </a:solidFill>
              </a:rPr>
              <a:t>en</a:t>
            </a:r>
            <a:r>
              <a:rPr lang="en-IE" sz="1600" b="0" dirty="0">
                <a:solidFill>
                  <a:schemeClr val="tx2"/>
                </a:solidFill>
              </a:rPr>
              <a:t> </a:t>
            </a:r>
            <a:r>
              <a:rPr lang="en-IE" sz="1600" b="0" dirty="0" err="1">
                <a:solidFill>
                  <a:schemeClr val="tx2"/>
                </a:solidFill>
              </a:rPr>
              <a:t>fonction</a:t>
            </a:r>
            <a:r>
              <a:rPr lang="en-IE" sz="1600" b="0" dirty="0">
                <a:solidFill>
                  <a:schemeClr val="tx2"/>
                </a:solidFill>
              </a:rPr>
              <a:t> de la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c’est</a:t>
            </a:r>
            <a:r>
              <a:rPr lang="en-IE" sz="1600" b="0" dirty="0">
                <a:solidFill>
                  <a:schemeClr val="tx2"/>
                </a:solidFill>
              </a:rPr>
              <a:t>-à-dire les </a:t>
            </a:r>
            <a:r>
              <a:rPr lang="en-IE" sz="1600" b="0" dirty="0" err="1">
                <a:solidFill>
                  <a:schemeClr val="tx2"/>
                </a:solidFill>
              </a:rPr>
              <a:t>consommations</a:t>
            </a:r>
            <a:r>
              <a:rPr lang="en-IE" sz="1600" b="0" dirty="0">
                <a:solidFill>
                  <a:schemeClr val="tx2"/>
                </a:solidFill>
              </a:rPr>
              <a:t> </a:t>
            </a:r>
            <a:r>
              <a:rPr lang="en-IE" sz="1600" b="0" dirty="0" err="1">
                <a:solidFill>
                  <a:schemeClr val="tx2"/>
                </a:solidFill>
              </a:rPr>
              <a:t>directes</a:t>
            </a:r>
            <a:r>
              <a:rPr lang="en-IE" sz="1600" b="0" dirty="0">
                <a:solidFill>
                  <a:schemeClr val="tx2"/>
                </a:solidFill>
              </a:rPr>
              <a:t> ET </a:t>
            </a:r>
            <a:r>
              <a:rPr lang="en-IE" sz="1600" b="0" dirty="0" err="1">
                <a:solidFill>
                  <a:schemeClr val="tx2"/>
                </a:solidFill>
              </a:rPr>
              <a:t>indirectes</a:t>
            </a:r>
            <a:r>
              <a:rPr lang="en-IE" sz="1600" b="0" dirty="0">
                <a:solidFill>
                  <a:schemeClr val="tx2"/>
                </a:solidFill>
              </a:rPr>
              <a:t> </a:t>
            </a:r>
            <a:r>
              <a:rPr lang="en-IE" sz="1600" b="0" dirty="0" err="1">
                <a:solidFill>
                  <a:schemeClr val="tx2"/>
                </a:solidFill>
              </a:rPr>
              <a:t>induites</a:t>
            </a:r>
            <a:r>
              <a:rPr lang="en-IE" sz="1600" b="0" dirty="0">
                <a:solidFill>
                  <a:schemeClr val="tx2"/>
                </a:solidFill>
              </a:rPr>
              <a:t> par </a:t>
            </a:r>
            <a:r>
              <a:rPr lang="en-IE" sz="1600" b="0" dirty="0" err="1">
                <a:solidFill>
                  <a:schemeClr val="tx2"/>
                </a:solidFill>
              </a:rPr>
              <a:t>une</a:t>
            </a:r>
            <a:r>
              <a:rPr lang="en-IE" sz="1600" b="0" dirty="0">
                <a:solidFill>
                  <a:schemeClr val="tx2"/>
                </a:solidFill>
              </a:rPr>
              <a:t>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donnée</a:t>
            </a:r>
            <a:endParaRPr lang="en-IE" sz="1600" b="0" dirty="0">
              <a:solidFill>
                <a:schemeClr val="tx2"/>
              </a:solidFill>
            </a:endParaRPr>
          </a:p>
          <a:p>
            <a:pPr>
              <a:buNone/>
            </a:pP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5282922" cy="1169551"/>
            <a:chOff x="3857359" y="5243688"/>
            <a:chExt cx="5282922" cy="1169551"/>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828464"/>
              <a:ext cx="2272507" cy="143606"/>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435265" cy="1169551"/>
            </a:xfrm>
            <a:prstGeom prst="rect">
              <a:avLst/>
            </a:prstGeom>
          </p:spPr>
          <p:txBody>
            <a:bodyPr wrap="square">
              <a:spAutoFit/>
            </a:bodyPr>
            <a:lstStyle/>
            <a:p>
              <a:r>
                <a:rPr lang="en-IE" sz="1400" dirty="0" err="1">
                  <a:solidFill>
                    <a:schemeClr val="tx2"/>
                  </a:solidFill>
                </a:rPr>
                <a:t>L’ensemble</a:t>
              </a:r>
              <a:r>
                <a:rPr lang="en-IE" sz="1400" dirty="0">
                  <a:solidFill>
                    <a:schemeClr val="tx2"/>
                  </a:solidFill>
                </a:rPr>
                <a:t> de la </a:t>
              </a:r>
              <a:r>
                <a:rPr lang="en-IE" sz="1400" dirty="0" err="1">
                  <a:solidFill>
                    <a:schemeClr val="tx2"/>
                  </a:solidFill>
                </a:rPr>
                <a:t>chaîne</a:t>
              </a:r>
              <a:r>
                <a:rPr lang="en-IE" sz="1400" dirty="0">
                  <a:solidFill>
                    <a:schemeClr val="tx2"/>
                  </a:solidFill>
                </a:rPr>
                <a:t>  de </a:t>
              </a:r>
              <a:r>
                <a:rPr lang="en-IE" sz="1400" dirty="0" err="1">
                  <a:solidFill>
                    <a:schemeClr val="tx2"/>
                  </a:solidFill>
                </a:rPr>
                <a:t>valeur</a:t>
              </a:r>
              <a:r>
                <a:rPr lang="en-IE" sz="1400" dirty="0">
                  <a:solidFill>
                    <a:schemeClr val="tx2"/>
                  </a:solidFill>
                </a:rPr>
                <a:t> du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0.66 €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pour 1 € de production</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Inverse de Leontief</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secteurs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err="1"/>
              <a:t>Interprétation</a:t>
            </a:r>
            <a:r>
              <a:rPr lang="en-IE" dirty="0"/>
              <a:t> alternative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2016454" cy="2569029"/>
            <a:chOff x="175203" y="4034971"/>
            <a:chExt cx="201645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(par </a:t>
              </a:r>
              <a:r>
                <a:rPr lang="en-IE" sz="1400" dirty="0" err="1"/>
                <a:t>unité</a:t>
              </a:r>
              <a:r>
                <a:rPr lang="en-IE" sz="1400" dirty="0"/>
                <a:t> de </a:t>
              </a:r>
              <a:r>
                <a:rPr lang="en-IE" sz="1400" dirty="0" err="1"/>
                <a:t>consommation</a:t>
              </a:r>
              <a:r>
                <a:rPr lang="en-IE" sz="1400" dirty="0"/>
                <a:t>, il faut 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consommation</a:t>
              </a:r>
              <a:r>
                <a:rPr lang="en-IE" sz="1400" dirty="0"/>
                <a:t>)</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H="1" flipV="1">
              <a:off x="1146629" y="4034971"/>
              <a:ext cx="36801"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aux </a:t>
              </a:r>
              <a:r>
                <a:rPr lang="en-IE" sz="1400" dirty="0" err="1"/>
                <a:t>échanges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en-IE" dirty="0"/>
              <a:t>Compiler</a:t>
            </a:r>
          </a:p>
          <a:p>
            <a:pPr lvl="1"/>
            <a:r>
              <a:rPr lang="en-IE" dirty="0"/>
              <a:t>- Les coefficients techniques</a:t>
            </a:r>
          </a:p>
          <a:p>
            <a:pPr lvl="1"/>
            <a:r>
              <a:rPr lang="en-IE" dirty="0"/>
              <a:t>- La </a:t>
            </a:r>
            <a:r>
              <a:rPr lang="en-IE" dirty="0" err="1"/>
              <a:t>matrice</a:t>
            </a:r>
            <a:r>
              <a:rPr lang="en-IE" dirty="0"/>
              <a:t> et </a:t>
            </a:r>
            <a:r>
              <a:rPr lang="en-IE" dirty="0" err="1"/>
              <a:t>l’inverse</a:t>
            </a:r>
            <a:r>
              <a:rPr lang="en-IE" dirty="0"/>
              <a:t> de Leontief</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02|Extensions </a:t>
            </a:r>
            <a:r>
              <a:rPr lang="en-IE" dirty="0" err="1"/>
              <a:t>environnementales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491500"/>
            <a:ext cx="7296633" cy="1422021"/>
          </a:xfrm>
        </p:spPr>
        <p:txBody>
          <a:bodyPr/>
          <a:lstStyle/>
          <a:p>
            <a:r>
              <a:rPr lang="fr-FR" sz="1800" b="0" dirty="0">
                <a:solidFill>
                  <a:srgbClr val="537992"/>
                </a:solidFill>
              </a:rPr>
              <a:t>Il est possible d’ajouter une matrice contenant les informations environnementales de chaque secteur, par exemple les émissions de gaz à effet de serre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p:txBody>
              <a:bodyPr/>
              <a:lstStyle/>
              <a:p>
                <a:r>
                  <a:rPr lang="fr-FR" sz="1800" b="0" dirty="0">
                    <a:solidFill>
                      <a:srgbClr val="537992"/>
                    </a:solidFill>
                  </a:rPr>
                  <a:t>Émissions totales par secteur de production</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r>
                  <a:rPr lang="fr-FR" sz="1800" b="0" dirty="0">
                    <a:solidFill>
                      <a:srgbClr val="537992"/>
                    </a:solidFill>
                  </a:rPr>
                  <a:t>Émissions totales par secteur de consommation</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r>
                  <a:rPr lang="fr-FR" sz="1800" b="0" dirty="0">
                    <a:solidFill>
                      <a:srgbClr val="537992"/>
                    </a:solidFill>
                  </a:rPr>
                  <a:t>Appliquée aux gaz à effet de serre, cette dernière formule donne </a:t>
                </a:r>
                <a:r>
                  <a:rPr lang="fr-FR" sz="1800" dirty="0">
                    <a:solidFill>
                      <a:srgbClr val="537992"/>
                    </a:solidFill>
                  </a:rPr>
                  <a:t>l’empreinte carbone</a:t>
                </a: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blipFill>
                <a:blip r:embed="rId2"/>
                <a:stretch>
                  <a:fillRect l="-4167" t="-1210" r="-3261"/>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4941837" cy="4032333"/>
          </a:xfrm>
        </p:spPr>
        <p:txBody>
          <a:bodyPr/>
          <a:lstStyle/>
          <a:p>
            <a:pPr lvl="1"/>
            <a:r>
              <a:rPr lang="en-IE" dirty="0"/>
              <a:t>Les </a:t>
            </a:r>
            <a:r>
              <a:rPr lang="en-IE" dirty="0" err="1"/>
              <a:t>émissions</a:t>
            </a:r>
            <a:r>
              <a:rPr lang="en-IE" dirty="0"/>
              <a:t> </a:t>
            </a:r>
            <a:r>
              <a:rPr lang="en-IE" dirty="0" err="1"/>
              <a:t>atmosphériques</a:t>
            </a:r>
            <a:r>
              <a:rPr lang="en-IE" dirty="0"/>
              <a:t>, à savoir 7 </a:t>
            </a:r>
            <a:r>
              <a:rPr lang="en-IE" dirty="0" err="1"/>
              <a:t>gaz</a:t>
            </a:r>
            <a:r>
              <a:rPr lang="en-IE" dirty="0"/>
              <a:t> à </a:t>
            </a:r>
            <a:r>
              <a:rPr lang="en-IE" dirty="0" err="1"/>
              <a:t>effet</a:t>
            </a:r>
            <a:r>
              <a:rPr lang="en-IE" dirty="0"/>
              <a:t> de </a:t>
            </a:r>
            <a:r>
              <a:rPr lang="en-IE" dirty="0" err="1"/>
              <a:t>serre</a:t>
            </a:r>
            <a:r>
              <a:rPr lang="en-IE" dirty="0"/>
              <a:t> et 7 </a:t>
            </a:r>
            <a:r>
              <a:rPr lang="en-IE" dirty="0" err="1"/>
              <a:t>autres</a:t>
            </a:r>
            <a:r>
              <a:rPr lang="en-IE" dirty="0"/>
              <a:t> </a:t>
            </a:r>
            <a:r>
              <a:rPr lang="en-IE" dirty="0" err="1"/>
              <a:t>polluants</a:t>
            </a:r>
            <a:r>
              <a:rPr lang="en-IE" dirty="0"/>
              <a:t>, font </a:t>
            </a:r>
            <a:r>
              <a:rPr lang="en-IE" dirty="0" err="1"/>
              <a:t>partie</a:t>
            </a:r>
            <a:r>
              <a:rPr lang="en-IE" dirty="0"/>
              <a:t> </a:t>
            </a:r>
            <a:r>
              <a:rPr lang="en-IE" dirty="0" err="1"/>
              <a:t>intégrante</a:t>
            </a:r>
            <a:r>
              <a:rPr lang="en-IE" dirty="0"/>
              <a:t> de la </a:t>
            </a:r>
            <a:r>
              <a:rPr lang="en-IE" dirty="0" err="1"/>
              <a:t>comptabilité</a:t>
            </a:r>
            <a:r>
              <a:rPr lang="en-IE" dirty="0"/>
              <a:t> </a:t>
            </a:r>
            <a:r>
              <a:rPr lang="en-IE" dirty="0" err="1"/>
              <a:t>nationale</a:t>
            </a:r>
            <a:r>
              <a:rPr lang="en-IE" dirty="0"/>
              <a:t> des pays.</a:t>
            </a:r>
          </a:p>
          <a:p>
            <a:pPr lvl="1"/>
            <a:endParaRPr lang="en-IE" dirty="0"/>
          </a:p>
          <a:p>
            <a:pPr lvl="1"/>
            <a:r>
              <a:rPr lang="en-IE" dirty="0" err="1"/>
              <a:t>Ces</a:t>
            </a:r>
            <a:r>
              <a:rPr lang="en-IE" dirty="0"/>
              <a:t> </a:t>
            </a:r>
            <a:r>
              <a:rPr lang="en-IE" dirty="0" err="1"/>
              <a:t>comptes</a:t>
            </a:r>
            <a:r>
              <a:rPr lang="en-IE" dirty="0"/>
              <a:t> </a:t>
            </a:r>
            <a:r>
              <a:rPr lang="en-IE" dirty="0" err="1"/>
              <a:t>environnementaux</a:t>
            </a:r>
            <a:r>
              <a:rPr lang="en-IE" dirty="0"/>
              <a:t> </a:t>
            </a:r>
            <a:r>
              <a:rPr lang="en-IE" dirty="0" err="1"/>
              <a:t>sont</a:t>
            </a:r>
            <a:r>
              <a:rPr lang="en-IE" dirty="0"/>
              <a:t> </a:t>
            </a:r>
            <a:r>
              <a:rPr lang="en-IE" dirty="0" err="1"/>
              <a:t>une</a:t>
            </a:r>
            <a:r>
              <a:rPr lang="en-IE" dirty="0"/>
              <a:t> </a:t>
            </a:r>
            <a:r>
              <a:rPr lang="en-IE" dirty="0" err="1"/>
              <a:t>brique</a:t>
            </a:r>
            <a:r>
              <a:rPr lang="en-IE" dirty="0"/>
              <a:t> </a:t>
            </a:r>
            <a:r>
              <a:rPr lang="en-IE" dirty="0" err="1"/>
              <a:t>essentielle</a:t>
            </a:r>
            <a:r>
              <a:rPr lang="en-IE" dirty="0"/>
              <a:t> des </a:t>
            </a:r>
            <a:r>
              <a:rPr lang="en-IE" dirty="0" err="1"/>
              <a:t>calculs</a:t>
            </a:r>
            <a:r>
              <a:rPr lang="en-IE" dirty="0"/>
              <a:t> </a:t>
            </a:r>
            <a:r>
              <a:rPr lang="en-IE" dirty="0" err="1"/>
              <a:t>d’empreinte</a:t>
            </a:r>
            <a:r>
              <a:rPr lang="en-IE" dirty="0"/>
              <a:t> </a:t>
            </a:r>
            <a:r>
              <a:rPr lang="en-IE" dirty="0" err="1"/>
              <a:t>carbone</a:t>
            </a:r>
            <a:r>
              <a:rPr lang="en-IE" dirty="0"/>
              <a:t>.</a:t>
            </a:r>
          </a:p>
          <a:p>
            <a:pPr lvl="1"/>
            <a:endParaRPr lang="en-IE" dirty="0"/>
          </a:p>
          <a:p>
            <a:pPr lvl="1"/>
            <a:r>
              <a:rPr lang="en-IE" dirty="0"/>
              <a:t>EXIOBASE utilise </a:t>
            </a:r>
            <a:r>
              <a:rPr lang="en-IE" dirty="0" err="1"/>
              <a:t>d’autres</a:t>
            </a:r>
            <a:r>
              <a:rPr lang="en-IE" dirty="0"/>
              <a:t> sources pour </a:t>
            </a:r>
            <a:r>
              <a:rPr lang="en-IE" dirty="0" err="1"/>
              <a:t>compléter</a:t>
            </a:r>
            <a:r>
              <a:rPr lang="en-IE" dirty="0"/>
              <a:t> </a:t>
            </a:r>
            <a:r>
              <a:rPr lang="en-IE" dirty="0" err="1"/>
              <a:t>cette</a:t>
            </a:r>
            <a:r>
              <a:rPr lang="en-IE" dirty="0"/>
              <a:t> </a:t>
            </a:r>
            <a:r>
              <a:rPr lang="en-IE" dirty="0" err="1"/>
              <a:t>liste</a:t>
            </a:r>
            <a:r>
              <a:rPr lang="en-IE" dirty="0"/>
              <a:t>, avec 27 </a:t>
            </a:r>
            <a:r>
              <a:rPr lang="en-IE" dirty="0" err="1"/>
              <a:t>polluants</a:t>
            </a:r>
            <a:r>
              <a:rPr lang="en-IE" dirty="0"/>
              <a:t> au total. </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a:p>
            <a:endParaRPr lang="en-IE" dirty="0"/>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Compiler</a:t>
            </a:r>
          </a:p>
          <a:p>
            <a:pPr lvl="1"/>
            <a:r>
              <a:rPr lang="en-IE" dirty="0"/>
              <a:t>- Les </a:t>
            </a:r>
            <a:r>
              <a:rPr lang="en-IE" dirty="0" err="1"/>
              <a:t>émissions</a:t>
            </a:r>
            <a:r>
              <a:rPr lang="en-IE" dirty="0"/>
              <a:t> </a:t>
            </a:r>
            <a:r>
              <a:rPr lang="en-IE" dirty="0" err="1"/>
              <a:t>totales</a:t>
            </a:r>
            <a:r>
              <a:rPr lang="en-IE" dirty="0"/>
              <a:t> de </a:t>
            </a:r>
            <a:r>
              <a:rPr lang="en-IE" dirty="0" err="1"/>
              <a:t>l’Allemagne</a:t>
            </a:r>
            <a:r>
              <a:rPr lang="en-IE" dirty="0"/>
              <a:t> par </a:t>
            </a:r>
            <a:r>
              <a:rPr lang="en-IE" dirty="0" err="1"/>
              <a:t>secteur</a:t>
            </a:r>
            <a:r>
              <a:rPr lang="en-IE" dirty="0"/>
              <a:t> </a:t>
            </a:r>
            <a:r>
              <a:rPr lang="en-IE" dirty="0" err="1"/>
              <a:t>en</a:t>
            </a:r>
            <a:r>
              <a:rPr lang="en-IE" dirty="0"/>
              <a:t> 2009</a:t>
            </a:r>
          </a:p>
          <a:p>
            <a:pPr lvl="1"/>
            <a:r>
              <a:rPr lang="en-IE" dirty="0"/>
              <a:t>- Les </a:t>
            </a:r>
            <a:r>
              <a:rPr lang="en-IE" dirty="0" err="1"/>
              <a:t>facteurs</a:t>
            </a:r>
            <a:r>
              <a:rPr lang="en-IE" dirty="0"/>
              <a:t> </a:t>
            </a:r>
            <a:r>
              <a:rPr lang="en-IE" dirty="0" err="1"/>
              <a:t>d’émission</a:t>
            </a:r>
            <a:r>
              <a:rPr lang="en-IE" dirty="0"/>
              <a:t> directs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03|Tables </a:t>
            </a:r>
            <a:r>
              <a:rPr lang="en-IE" dirty="0" err="1"/>
              <a:t>multirégionales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81189"/>
            <a:ext cx="10045887" cy="1008063"/>
          </a:xfrm>
        </p:spPr>
        <p:txBody>
          <a:bodyPr/>
          <a:lstStyle/>
          <a:p>
            <a:pPr>
              <a:tabLst>
                <a:tab pos="10048875" algn="r"/>
              </a:tabLst>
            </a:pPr>
            <a:r>
              <a:rPr lang="en-IE" dirty="0"/>
              <a:t>Analyse entrées-sorties	</a:t>
            </a:r>
            <a:r>
              <a:rPr lang="en-IE" b="0" i="1" dirty="0"/>
              <a:t>30 minutes + 30 minutes </a:t>
            </a:r>
            <a:r>
              <a:rPr lang="en-IE" b="0" i="1" dirty="0" err="1"/>
              <a:t>d’exercice</a:t>
            </a:r>
            <a:endParaRPr lang="en-IE" b="0" i="1" dirty="0"/>
          </a:p>
          <a:p>
            <a:pPr>
              <a:tabLst>
                <a:tab pos="10048875" algn="r"/>
              </a:tabLst>
            </a:pP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887929"/>
            <a:ext cx="10045887" cy="1009385"/>
          </a:xfrm>
        </p:spPr>
        <p:txBody>
          <a:bodyPr/>
          <a:lstStyle/>
          <a:p>
            <a:pPr>
              <a:tabLst>
                <a:tab pos="10048875" algn="r"/>
              </a:tabLst>
            </a:pPr>
            <a:r>
              <a:rPr lang="en-IE" dirty="0"/>
              <a:t>Extensions </a:t>
            </a:r>
            <a:r>
              <a:rPr lang="en-IE" dirty="0" err="1"/>
              <a:t>environnementales</a:t>
            </a:r>
            <a:r>
              <a:rPr lang="en-IE" dirty="0"/>
              <a:t>	</a:t>
            </a:r>
            <a:r>
              <a:rPr lang="en-IE" b="0" i="1" dirty="0"/>
              <a:t>10 minutes + 30 minutes </a:t>
            </a:r>
            <a:r>
              <a:rPr lang="en-IE" b="0" i="1" dirty="0" err="1"/>
              <a:t>d’exercice</a:t>
            </a:r>
            <a:endParaRPr lang="en-IE" b="0" i="1" dirty="0"/>
          </a:p>
          <a:p>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249739"/>
            <a:ext cx="10045887" cy="1008063"/>
          </a:xfrm>
        </p:spPr>
        <p:txBody>
          <a:bodyPr/>
          <a:lstStyle/>
          <a:p>
            <a:pPr>
              <a:tabLst>
                <a:tab pos="10048875" algn="r"/>
              </a:tabLst>
            </a:pPr>
            <a:r>
              <a:rPr lang="en-IE" dirty="0"/>
              <a:t>Tables </a:t>
            </a:r>
            <a:r>
              <a:rPr lang="en-IE" dirty="0" err="1"/>
              <a:t>multirégionales</a:t>
            </a:r>
            <a:r>
              <a:rPr lang="en-IE" dirty="0"/>
              <a:t> (et EXIOBASE)	</a:t>
            </a:r>
            <a:r>
              <a:rPr lang="en-IE" b="0" i="1" dirty="0"/>
              <a:t>30 minutes + 30 minutes </a:t>
            </a:r>
            <a:r>
              <a:rPr lang="en-IE" b="0" i="1" dirty="0" err="1"/>
              <a:t>d’exercice</a:t>
            </a:r>
            <a:endParaRPr lang="en-IE" b="0" i="1" dirty="0"/>
          </a:p>
          <a:p>
            <a:pPr>
              <a:tabLst>
                <a:tab pos="10048875" algn="r"/>
              </a:tabLst>
            </a:pP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249739"/>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dirty="0" err="1"/>
              <a:t>Exemples</a:t>
            </a:r>
            <a:r>
              <a:rPr lang="en-IE" dirty="0"/>
              <a:t> </a:t>
            </a:r>
            <a:r>
              <a:rPr lang="en-IE" dirty="0" err="1"/>
              <a:t>d’applications</a:t>
            </a:r>
            <a:r>
              <a:rPr lang="en-IE" dirty="0"/>
              <a:t>	</a:t>
            </a:r>
            <a:r>
              <a:rPr lang="en-IE" b="0" i="1" dirty="0"/>
              <a:t>45 minutes</a:t>
            </a:r>
          </a:p>
          <a:p>
            <a:pPr>
              <a:tabLst>
                <a:tab pos="10048875" algn="r"/>
              </a:tabLst>
            </a:pP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
        <p:nvSpPr>
          <p:cNvPr id="15" name="TextBox 14">
            <a:extLst>
              <a:ext uri="{FF2B5EF4-FFF2-40B4-BE49-F238E27FC236}">
                <a16:creationId xmlns:a16="http://schemas.microsoft.com/office/drawing/2014/main" id="{67A0CB28-2D35-2324-6889-7FC1ABD75054}"/>
              </a:ext>
            </a:extLst>
          </p:cNvPr>
          <p:cNvSpPr txBox="1"/>
          <p:nvPr/>
        </p:nvSpPr>
        <p:spPr>
          <a:xfrm>
            <a:off x="1369219" y="3546314"/>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PAUSE</a:t>
            </a:r>
            <a:endParaRPr lang="en-IE" dirty="0"/>
          </a:p>
        </p:txBody>
      </p:sp>
      <p:sp>
        <p:nvSpPr>
          <p:cNvPr id="16" name="TextBox 15">
            <a:extLst>
              <a:ext uri="{FF2B5EF4-FFF2-40B4-BE49-F238E27FC236}">
                <a16:creationId xmlns:a16="http://schemas.microsoft.com/office/drawing/2014/main" id="{1F10D07A-ED45-7627-0D83-06C92A933691}"/>
              </a:ext>
            </a:extLst>
          </p:cNvPr>
          <p:cNvSpPr txBox="1"/>
          <p:nvPr/>
        </p:nvSpPr>
        <p:spPr>
          <a:xfrm>
            <a:off x="1369219" y="6089282"/>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QUESTIONS, TRANSMISSION CODE/DONNÉES</a:t>
            </a:r>
            <a:endParaRPr lang="en-IE" dirty="0"/>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a:xfrm>
            <a:off x="480003" y="1881188"/>
            <a:ext cx="6149398" cy="1889155"/>
          </a:xfrm>
        </p:spPr>
        <p:txBody>
          <a:bodyPr>
            <a:normAutofit fontScale="92500" lnSpcReduction="10000"/>
          </a:bodyPr>
          <a:lstStyle/>
          <a:p>
            <a:pPr lvl="1"/>
            <a:r>
              <a:rPr lang="fr-FR" dirty="0"/>
              <a:t>« Le rôle de l'analyse multirégionale a pris de l'importance au cours des deux dernières décennies, avec l'utilisation de bases de données multirégionales SUT (Tableaux de comptabilité économique) et IOT (Tableaux d'entrées-sorties) pour éclairer les questions de recherche politique mondiale telles que le </a:t>
            </a:r>
            <a:r>
              <a:rPr lang="fr-FR" b="1" dirty="0"/>
              <a:t>changement climatique</a:t>
            </a:r>
            <a:r>
              <a:rPr lang="fr-FR" dirty="0"/>
              <a:t>, le </a:t>
            </a:r>
            <a:r>
              <a:rPr lang="fr-FR" b="1" dirty="0"/>
              <a:t>commerce international</a:t>
            </a:r>
            <a:r>
              <a:rPr lang="fr-FR" dirty="0"/>
              <a:t>, la </a:t>
            </a:r>
            <a:r>
              <a:rPr lang="fr-FR" b="1" dirty="0"/>
              <a:t>compétitivité</a:t>
            </a:r>
            <a:r>
              <a:rPr lang="fr-FR" dirty="0"/>
              <a:t> et </a:t>
            </a:r>
            <a:r>
              <a:rPr lang="fr-FR" b="1" dirty="0"/>
              <a:t>les politiques de production et de consommation durables</a:t>
            </a:r>
            <a:r>
              <a:rPr lang="fr-FR" dirty="0"/>
              <a:t>. »</a:t>
            </a:r>
            <a:endParaRPr lang="en-IE" dirty="0"/>
          </a:p>
        </p:txBody>
      </p:sp>
      <p:pic>
        <p:nvPicPr>
          <p:cNvPr id="9" name="Content Placeholder 8" descr="Commercial dock with container cargo ship container storage and crane unloading ship">
            <a:extLst>
              <a:ext uri="{FF2B5EF4-FFF2-40B4-BE49-F238E27FC236}">
                <a16:creationId xmlns:a16="http://schemas.microsoft.com/office/drawing/2014/main" id="{7485185D-8E75-C10A-AA61-4B04B0B7943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114320" y="1881188"/>
            <a:ext cx="4599843" cy="2584465"/>
          </a:xfrm>
        </p:spPr>
      </p:pic>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3"/>
          <a:stretch>
            <a:fillRect/>
          </a:stretch>
        </p:blipFill>
        <p:spPr>
          <a:xfrm rot="476198">
            <a:off x="1039386" y="4187764"/>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3141288" cy="4032333"/>
          </a:xfrm>
        </p:spPr>
        <p:txBody>
          <a:bodyPr/>
          <a:lstStyle/>
          <a:p>
            <a:pPr lvl="1"/>
            <a:r>
              <a:rPr lang="en-IE" dirty="0" err="1"/>
              <a:t>L’intérêt</a:t>
            </a:r>
            <a:r>
              <a:rPr lang="en-IE" dirty="0"/>
              <a:t> de </a:t>
            </a:r>
            <a:r>
              <a:rPr lang="en-IE" dirty="0" err="1"/>
              <a:t>travailler</a:t>
            </a:r>
            <a:r>
              <a:rPr lang="en-IE" dirty="0"/>
              <a:t> avec </a:t>
            </a:r>
            <a:r>
              <a:rPr lang="en-IE" dirty="0" err="1"/>
              <a:t>une</a:t>
            </a:r>
            <a:r>
              <a:rPr lang="en-IE" dirty="0"/>
              <a:t> table </a:t>
            </a:r>
            <a:r>
              <a:rPr lang="en-IE" dirty="0" err="1"/>
              <a:t>multirégionale</a:t>
            </a:r>
            <a:r>
              <a:rPr lang="en-IE" dirty="0"/>
              <a:t> </a:t>
            </a:r>
            <a:r>
              <a:rPr lang="en-IE" dirty="0" err="1"/>
              <a:t>est</a:t>
            </a:r>
            <a:r>
              <a:rPr lang="en-IE" dirty="0"/>
              <a:t> multiple</a:t>
            </a:r>
          </a:p>
          <a:p>
            <a:pPr lvl="2"/>
            <a:r>
              <a:rPr lang="en-IE" dirty="0" err="1"/>
              <a:t>Traçabilité</a:t>
            </a:r>
            <a:r>
              <a:rPr lang="en-IE" dirty="0"/>
              <a:t> des flux </a:t>
            </a:r>
            <a:r>
              <a:rPr lang="en-IE" dirty="0" err="1"/>
              <a:t>depuis</a:t>
            </a:r>
            <a:r>
              <a:rPr lang="en-IE" dirty="0"/>
              <a:t> et </a:t>
            </a:r>
            <a:r>
              <a:rPr lang="en-IE" dirty="0" err="1"/>
              <a:t>vers</a:t>
            </a:r>
            <a:r>
              <a:rPr lang="en-IE" dirty="0"/>
              <a:t> </a:t>
            </a:r>
            <a:r>
              <a:rPr lang="en-IE" dirty="0" err="1"/>
              <a:t>d’autres</a:t>
            </a:r>
            <a:r>
              <a:rPr lang="en-IE" dirty="0"/>
              <a:t> regions</a:t>
            </a:r>
          </a:p>
          <a:p>
            <a:pPr lvl="2"/>
            <a:r>
              <a:rPr lang="en-IE" dirty="0" err="1"/>
              <a:t>Facteurs</a:t>
            </a:r>
            <a:r>
              <a:rPr lang="en-IE" dirty="0"/>
              <a:t> </a:t>
            </a:r>
            <a:r>
              <a:rPr lang="en-IE" dirty="0" err="1"/>
              <a:t>environnementaux</a:t>
            </a:r>
            <a:r>
              <a:rPr lang="en-IE" dirty="0"/>
              <a:t> </a:t>
            </a:r>
            <a:r>
              <a:rPr lang="en-IE" dirty="0" err="1"/>
              <a:t>spécifiques</a:t>
            </a:r>
            <a:r>
              <a:rPr lang="en-IE" dirty="0"/>
              <a:t> à </a:t>
            </a:r>
            <a:r>
              <a:rPr lang="en-IE" dirty="0" err="1"/>
              <a:t>chaque</a:t>
            </a:r>
            <a:r>
              <a:rPr lang="en-IE" dirty="0"/>
              <a:t> </a:t>
            </a:r>
            <a:r>
              <a:rPr lang="en-IE" dirty="0" err="1"/>
              <a:t>région</a:t>
            </a:r>
            <a:endParaRPr lang="en-IE" dirty="0"/>
          </a:p>
          <a:p>
            <a:pPr lvl="2"/>
            <a:r>
              <a:rPr lang="en-IE" dirty="0"/>
              <a:t>La </a:t>
            </a:r>
            <a:r>
              <a:rPr lang="en-IE" dirty="0" err="1"/>
              <a:t>demande</a:t>
            </a:r>
            <a:r>
              <a:rPr lang="en-IE" dirty="0"/>
              <a:t> finale </a:t>
            </a:r>
            <a:r>
              <a:rPr lang="en-IE" dirty="0" err="1"/>
              <a:t>peut</a:t>
            </a:r>
            <a:r>
              <a:rPr lang="en-IE" dirty="0"/>
              <a:t> </a:t>
            </a:r>
            <a:r>
              <a:rPr lang="en-IE" dirty="0" err="1"/>
              <a:t>être</a:t>
            </a:r>
            <a:r>
              <a:rPr lang="en-IE" dirty="0"/>
              <a:t> domestique </a:t>
            </a:r>
            <a:r>
              <a:rPr lang="en-IE" dirty="0" err="1"/>
              <a:t>ou</a:t>
            </a:r>
            <a:r>
              <a:rPr lang="en-IE" dirty="0"/>
              <a:t> </a:t>
            </a:r>
            <a:r>
              <a:rPr lang="en-IE" dirty="0" err="1"/>
              <a:t>étrangère</a:t>
            </a:r>
            <a:endParaRPr lang="en-IE" dirty="0"/>
          </a:p>
          <a:p>
            <a:pPr lvl="1"/>
            <a:r>
              <a:rPr lang="en-IE" dirty="0"/>
              <a:t>Compiler </a:t>
            </a:r>
            <a:r>
              <a:rPr lang="en-IE" dirty="0" err="1"/>
              <a:t>une</a:t>
            </a:r>
            <a:r>
              <a:rPr lang="en-IE" dirty="0"/>
              <a:t> </a:t>
            </a:r>
            <a:r>
              <a:rPr lang="en-IE" dirty="0" err="1"/>
              <a:t>telle</a:t>
            </a:r>
            <a:r>
              <a:rPr lang="en-IE" dirty="0"/>
              <a:t> table </a:t>
            </a:r>
            <a:r>
              <a:rPr lang="en-IE" dirty="0" err="1"/>
              <a:t>demande</a:t>
            </a:r>
            <a:r>
              <a:rPr lang="en-IE" dirty="0"/>
              <a:t> bien plus </a:t>
            </a:r>
            <a:r>
              <a:rPr lang="en-IE" dirty="0" err="1"/>
              <a:t>d’efforts</a:t>
            </a:r>
            <a:r>
              <a:rPr lang="en-IE" dirty="0"/>
              <a:t> de </a:t>
            </a:r>
            <a:r>
              <a:rPr lang="en-IE" dirty="0" err="1"/>
              <a:t>collecte</a:t>
            </a:r>
            <a:r>
              <a:rPr lang="en-IE" dirty="0"/>
              <a:t> de données, de “quality check”, et la </a:t>
            </a:r>
            <a:r>
              <a:rPr lang="en-IE" dirty="0" err="1"/>
              <a:t>manipuler</a:t>
            </a:r>
            <a:r>
              <a:rPr lang="en-IE" dirty="0"/>
              <a:t> </a:t>
            </a:r>
            <a:r>
              <a:rPr lang="en-IE" dirty="0" err="1"/>
              <a:t>demande</a:t>
            </a:r>
            <a:r>
              <a:rPr lang="en-IE" dirty="0"/>
              <a:t> plus de </a:t>
            </a:r>
            <a:r>
              <a:rPr lang="en-IE" dirty="0" err="1"/>
              <a:t>ressources</a:t>
            </a:r>
            <a:r>
              <a:rPr lang="en-IE" dirty="0"/>
              <a:t> </a:t>
            </a:r>
            <a:r>
              <a:rPr lang="en-IE" dirty="0" err="1"/>
              <a:t>informatiques</a:t>
            </a:r>
            <a:endParaRPr lang="en-IE" dirty="0"/>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Tracer les </a:t>
            </a:r>
            <a:r>
              <a:rPr lang="en-IE" dirty="0" err="1"/>
              <a:t>chaînes</a:t>
            </a:r>
            <a:r>
              <a:rPr lang="en-IE" dirty="0"/>
              <a:t> de </a:t>
            </a:r>
            <a:r>
              <a:rPr lang="en-IE" dirty="0" err="1"/>
              <a:t>valeurs</a:t>
            </a:r>
            <a:r>
              <a:rPr lang="en-IE" dirty="0"/>
              <a:t> à </a:t>
            </a:r>
            <a:r>
              <a:rPr lang="en-IE" dirty="0" err="1"/>
              <a:t>l’international</a:t>
            </a:r>
            <a:endParaRPr lang="en-IE" dirty="0"/>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L’EE-MRIO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La </a:t>
            </a:r>
            <a:r>
              <a:rPr lang="en-IE" dirty="0" err="1"/>
              <a:t>matrice</a:t>
            </a:r>
            <a:r>
              <a:rPr lang="en-IE" dirty="0"/>
              <a:t> </a:t>
            </a:r>
            <a:r>
              <a:rPr lang="en-IE" dirty="0" err="1"/>
              <a:t>ainsi</a:t>
            </a:r>
            <a:r>
              <a:rPr lang="en-IE" dirty="0"/>
              <a:t> </a:t>
            </a:r>
            <a:r>
              <a:rPr lang="en-IE" dirty="0" err="1"/>
              <a:t>compilée</a:t>
            </a:r>
            <a:r>
              <a:rPr lang="en-IE" dirty="0"/>
              <a:t>, avec </a:t>
            </a:r>
            <a:r>
              <a:rPr lang="en-IE" dirty="0" err="1"/>
              <a:t>ses</a:t>
            </a:r>
            <a:r>
              <a:rPr lang="en-IE" dirty="0"/>
              <a:t> extensions </a:t>
            </a:r>
            <a:r>
              <a:rPr lang="en-IE" dirty="0" err="1"/>
              <a:t>environnementales</a:t>
            </a:r>
            <a:r>
              <a:rPr lang="en-IE" dirty="0"/>
              <a:t>, </a:t>
            </a:r>
            <a:r>
              <a:rPr lang="en-IE" dirty="0" err="1"/>
              <a:t>peut</a:t>
            </a:r>
            <a:r>
              <a:rPr lang="en-IE" dirty="0"/>
              <a:t> encore </a:t>
            </a:r>
            <a:r>
              <a:rPr lang="en-IE" dirty="0" err="1"/>
              <a:t>être</a:t>
            </a:r>
            <a:r>
              <a:rPr lang="en-IE" dirty="0"/>
              <a:t> </a:t>
            </a:r>
            <a:r>
              <a:rPr lang="en-IE" dirty="0" err="1"/>
              <a:t>détaillée</a:t>
            </a:r>
            <a:r>
              <a:rPr lang="en-IE" dirty="0"/>
              <a:t> </a:t>
            </a:r>
            <a:r>
              <a:rPr lang="en-IE" dirty="0" err="1"/>
              <a:t>en</a:t>
            </a:r>
            <a:r>
              <a:rPr lang="en-IE" dirty="0"/>
              <a:t> y </a:t>
            </a:r>
            <a:r>
              <a:rPr lang="en-IE" dirty="0" err="1"/>
              <a:t>ajoutant</a:t>
            </a:r>
            <a:r>
              <a:rPr lang="en-IE" dirty="0"/>
              <a:t> les </a:t>
            </a:r>
            <a:r>
              <a:rPr lang="en-IE" dirty="0" err="1"/>
              <a:t>échanges</a:t>
            </a:r>
            <a:r>
              <a:rPr lang="en-IE" dirty="0"/>
              <a:t> entre </a:t>
            </a:r>
            <a:r>
              <a:rPr lang="en-IE" dirty="0" err="1"/>
              <a:t>différentes</a:t>
            </a:r>
            <a:r>
              <a:rPr lang="en-IE" dirty="0"/>
              <a:t> </a:t>
            </a:r>
            <a:r>
              <a:rPr lang="en-IE" dirty="0" err="1"/>
              <a:t>régions</a:t>
            </a:r>
            <a:r>
              <a:rPr lang="en-IE" dirty="0"/>
              <a:t>.</a:t>
            </a:r>
            <a:r>
              <a:rPr lang="en-IE" sz="1867" b="0" dirty="0">
                <a:solidFill>
                  <a:schemeClr val="tx2"/>
                </a:solidFill>
              </a:rPr>
              <a:t> </a:t>
            </a:r>
            <a:endParaRPr lang="en-IE"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a:xfrm>
                <a:off x="8352369" y="1881189"/>
                <a:ext cx="3361265" cy="3707708"/>
              </a:xfrm>
            </p:spPr>
            <p:txBody>
              <a:bodyPr/>
              <a:lstStyle/>
              <a:p>
                <a:pPr lvl="1"/>
                <a:r>
                  <a:rPr lang="en-IE" dirty="0"/>
                  <a:t>Les </a:t>
                </a:r>
                <a:r>
                  <a:rPr lang="en-IE" dirty="0" err="1"/>
                  <a:t>équations</a:t>
                </a:r>
                <a:r>
                  <a:rPr lang="en-IE" dirty="0"/>
                  <a:t> </a:t>
                </a:r>
                <a:r>
                  <a:rPr lang="en-IE" dirty="0" err="1"/>
                  <a:t>vues</a:t>
                </a:r>
                <a:r>
                  <a:rPr lang="en-IE" dirty="0"/>
                  <a:t> </a:t>
                </a:r>
                <a:r>
                  <a:rPr lang="en-IE" dirty="0" err="1"/>
                  <a:t>précédemment</a:t>
                </a:r>
                <a:r>
                  <a:rPr lang="en-IE" dirty="0"/>
                  <a:t> </a:t>
                </a:r>
                <a:r>
                  <a:rPr lang="en-IE" dirty="0" err="1"/>
                  <a:t>s’appliquent</a:t>
                </a:r>
                <a:r>
                  <a:rPr lang="en-IE" dirty="0"/>
                  <a:t> </a:t>
                </a:r>
                <a:r>
                  <a:rPr lang="en-IE" dirty="0" err="1"/>
                  <a:t>toujours</a:t>
                </a:r>
                <a:endParaRPr lang="en-IE" dirty="0"/>
              </a:p>
              <a:p>
                <a:r>
                  <a:rPr lang="en-IE" b="0" dirty="0"/>
                  <a:t>Z ~ x</a:t>
                </a:r>
              </a:p>
              <a:p>
                <a:pPr/>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67" b="0" dirty="0" err="1">
                    <a:solidFill>
                      <a:schemeClr val="tx2"/>
                    </a:solidFill>
                  </a:rPr>
                  <a:t>qu’on</a:t>
                </a:r>
                <a:r>
                  <a:rPr lang="en-IE" sz="1867" b="0" dirty="0">
                    <a:solidFill>
                      <a:schemeClr val="tx2"/>
                    </a:solidFill>
                  </a:rPr>
                  <a:t> </a:t>
                </a:r>
                <a:r>
                  <a:rPr lang="en-IE" sz="1867" b="0" dirty="0" err="1">
                    <a:solidFill>
                      <a:schemeClr val="tx2"/>
                    </a:solidFill>
                  </a:rPr>
                  <a:t>peut</a:t>
                </a:r>
                <a:r>
                  <a:rPr lang="en-IE" sz="1867" b="0" dirty="0">
                    <a:solidFill>
                      <a:schemeClr val="tx2"/>
                    </a:solidFill>
                  </a:rPr>
                  <a:t> </a:t>
                </a:r>
                <a:r>
                  <a:rPr lang="en-IE" sz="1867" b="0" dirty="0" err="1">
                    <a:solidFill>
                      <a:schemeClr val="tx2"/>
                    </a:solidFill>
                  </a:rPr>
                  <a:t>réécrire</a:t>
                </a:r>
                <a:endParaRPr lang="en-IE" sz="1867" b="0" dirty="0">
                  <a:solidFill>
                    <a:schemeClr val="tx2"/>
                  </a:solidFill>
                </a:endParaRPr>
              </a:p>
              <a:p>
                <a:pP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endParaRPr lang="en-IE" b="0" dirty="0"/>
              </a:p>
              <a:p>
                <a:endParaRPr lang="en-IE" dirty="0"/>
              </a:p>
              <a:p>
                <a:endParaRPr lang="en-IE" dirty="0"/>
              </a:p>
            </p:txBody>
          </p:sp>
        </mc:Choice>
        <mc:Fallback>
          <p:sp>
            <p:nvSpPr>
              <p:cNvPr id="4" name="Content Placeholder 3">
                <a:extLst>
                  <a:ext uri="{FF2B5EF4-FFF2-40B4-BE49-F238E27FC236}">
                    <a16:creationId xmlns:a16="http://schemas.microsoft.com/office/drawing/2014/main" id="{7775CDB5-505D-5B4E-B582-D399927DD9B3}"/>
                  </a:ext>
                </a:extLst>
              </p:cNvPr>
              <p:cNvSpPr>
                <a:spLocks noGrp="1" noRot="1" noChangeAspect="1" noMove="1" noResize="1" noEditPoints="1" noAdjustHandles="1" noChangeArrowheads="1" noChangeShapeType="1" noTextEdit="1"/>
              </p:cNvSpPr>
              <p:nvPr>
                <p:ph sz="quarter" idx="17"/>
              </p:nvPr>
            </p:nvSpPr>
            <p:spPr>
              <a:xfrm>
                <a:off x="8352369" y="1881189"/>
                <a:ext cx="3361265" cy="3707708"/>
              </a:xfrm>
              <a:blipFill>
                <a:blip r:embed="rId2"/>
                <a:stretch>
                  <a:fillRect l="-4891" t="-2138"/>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dirty="0"/>
              <a:t>La </a:t>
            </a:r>
            <a:r>
              <a:rPr lang="en-IE" dirty="0" err="1"/>
              <a:t>matrice</a:t>
            </a:r>
            <a:r>
              <a:rPr lang="en-IE" dirty="0"/>
              <a:t> </a:t>
            </a:r>
            <a:r>
              <a:rPr lang="en-IE" dirty="0" err="1"/>
              <a:t>multirégionale</a:t>
            </a:r>
            <a:endParaRPr lang="en-IE" dirty="0"/>
          </a:p>
          <a:p>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
        <p:nvSpPr>
          <p:cNvPr id="34" name="TextBox 33">
            <a:extLst>
              <a:ext uri="{FF2B5EF4-FFF2-40B4-BE49-F238E27FC236}">
                <a16:creationId xmlns:a16="http://schemas.microsoft.com/office/drawing/2014/main" id="{3AC5FA73-CFA9-8EB7-D7BF-F73CE394CA82}"/>
              </a:ext>
            </a:extLst>
          </p:cNvPr>
          <p:cNvSpPr txBox="1"/>
          <p:nvPr/>
        </p:nvSpPr>
        <p:spPr>
          <a:xfrm>
            <a:off x="3434273" y="5206291"/>
            <a:ext cx="6719886" cy="923330"/>
          </a:xfrm>
          <a:prstGeom prst="rect">
            <a:avLst/>
          </a:prstGeom>
          <a:noFill/>
        </p:spPr>
        <p:txBody>
          <a:bodyPr wrap="square">
            <a:spAutoFit/>
          </a:bodyPr>
          <a:lstStyle/>
          <a:p>
            <a:pPr lvl="1"/>
            <a:r>
              <a:rPr lang="en-IE" sz="1800" b="0" dirty="0">
                <a:solidFill>
                  <a:schemeClr val="tx2"/>
                </a:solidFill>
              </a:rPr>
              <a:t>Une </a:t>
            </a:r>
            <a:r>
              <a:rPr lang="en-IE" sz="1800" b="0" dirty="0" err="1">
                <a:solidFill>
                  <a:schemeClr val="tx2"/>
                </a:solidFill>
              </a:rPr>
              <a:t>matrice</a:t>
            </a:r>
            <a:r>
              <a:rPr lang="en-IE" sz="1800" b="0" dirty="0">
                <a:solidFill>
                  <a:schemeClr val="tx2"/>
                </a:solidFill>
              </a:rPr>
              <a:t> </a:t>
            </a:r>
            <a:r>
              <a:rPr lang="en-IE" sz="1800" b="0" dirty="0" err="1">
                <a:solidFill>
                  <a:schemeClr val="tx2"/>
                </a:solidFill>
              </a:rPr>
              <a:t>multirégionale</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être</a:t>
            </a:r>
            <a:r>
              <a:rPr lang="en-IE" sz="1800" b="0" dirty="0">
                <a:solidFill>
                  <a:schemeClr val="tx2"/>
                </a:solidFill>
              </a:rPr>
              <a:t> </a:t>
            </a:r>
            <a:r>
              <a:rPr lang="en-IE" sz="1800" b="0" dirty="0" err="1">
                <a:solidFill>
                  <a:schemeClr val="tx2"/>
                </a:solidFill>
              </a:rPr>
              <a:t>interprétée</a:t>
            </a:r>
            <a:r>
              <a:rPr lang="en-IE" sz="1800" b="0" dirty="0">
                <a:solidFill>
                  <a:schemeClr val="tx2"/>
                </a:solidFill>
              </a:rPr>
              <a:t> </a:t>
            </a:r>
            <a:r>
              <a:rPr lang="en-IE" sz="1800" b="0" dirty="0" err="1">
                <a:solidFill>
                  <a:schemeClr val="tx2"/>
                </a:solidFill>
              </a:rPr>
              <a:t>comme</a:t>
            </a:r>
            <a:r>
              <a:rPr lang="en-IE" sz="1800" b="0" dirty="0">
                <a:solidFill>
                  <a:schemeClr val="tx2"/>
                </a:solidFill>
              </a:rPr>
              <a:t> </a:t>
            </a:r>
            <a:r>
              <a:rPr lang="en-IE" sz="1800" b="0" dirty="0" err="1">
                <a:solidFill>
                  <a:schemeClr val="tx2"/>
                </a:solidFill>
              </a:rPr>
              <a:t>une</a:t>
            </a:r>
            <a:r>
              <a:rPr lang="en-IE" sz="1800" b="0" dirty="0">
                <a:solidFill>
                  <a:schemeClr val="tx2"/>
                </a:solidFill>
              </a:rPr>
              <a:t> </a:t>
            </a:r>
            <a:r>
              <a:rPr lang="en-IE" sz="1800" b="0" dirty="0" err="1">
                <a:solidFill>
                  <a:schemeClr val="tx2"/>
                </a:solidFill>
              </a:rPr>
              <a:t>matrice</a:t>
            </a:r>
            <a:r>
              <a:rPr lang="en-IE" sz="1800" b="0" dirty="0">
                <a:solidFill>
                  <a:schemeClr val="tx2"/>
                </a:solidFill>
              </a:rPr>
              <a:t> </a:t>
            </a:r>
            <a:r>
              <a:rPr lang="en-IE" sz="1800" b="0" dirty="0" err="1">
                <a:solidFill>
                  <a:schemeClr val="tx2"/>
                </a:solidFill>
              </a:rPr>
              <a:t>dont</a:t>
            </a:r>
            <a:r>
              <a:rPr lang="en-IE" sz="1800" b="0" dirty="0">
                <a:solidFill>
                  <a:schemeClr val="tx2"/>
                </a:solidFill>
              </a:rPr>
              <a:t> les importations et exportations </a:t>
            </a:r>
            <a:r>
              <a:rPr lang="en-IE" sz="1800" b="0" dirty="0" err="1">
                <a:solidFill>
                  <a:schemeClr val="tx2"/>
                </a:solidFill>
              </a:rPr>
              <a:t>sont</a:t>
            </a:r>
            <a:r>
              <a:rPr lang="en-IE" sz="1800" b="0" dirty="0">
                <a:solidFill>
                  <a:schemeClr val="tx2"/>
                </a:solidFill>
              </a:rPr>
              <a:t> </a:t>
            </a:r>
            <a:r>
              <a:rPr lang="en-IE" sz="1800" b="0" dirty="0" err="1">
                <a:solidFill>
                  <a:schemeClr val="tx2"/>
                </a:solidFill>
              </a:rPr>
              <a:t>désagrégées</a:t>
            </a:r>
            <a:r>
              <a:rPr lang="en-IE" sz="1800" b="0" dirty="0">
                <a:solidFill>
                  <a:schemeClr val="tx2"/>
                </a:solidFill>
              </a:rPr>
              <a:t> par pays et </a:t>
            </a:r>
            <a:r>
              <a:rPr lang="en-IE" sz="1800" b="0" dirty="0" err="1">
                <a:solidFill>
                  <a:schemeClr val="tx2"/>
                </a:solidFill>
              </a:rPr>
              <a:t>secteur</a:t>
            </a:r>
            <a:r>
              <a:rPr lang="en-IE" sz="1800" b="0" dirty="0">
                <a:solidFill>
                  <a:schemeClr val="tx2"/>
                </a:solidFill>
              </a:rPr>
              <a:t> </a:t>
            </a:r>
            <a:r>
              <a:rPr lang="en-IE" sz="1800" b="0" dirty="0" err="1">
                <a:solidFill>
                  <a:schemeClr val="tx2"/>
                </a:solidFill>
              </a:rPr>
              <a:t>d’origine</a:t>
            </a:r>
            <a:r>
              <a:rPr lang="en-IE" sz="1800" b="0" dirty="0">
                <a:solidFill>
                  <a:schemeClr val="tx2"/>
                </a:solidFill>
              </a:rPr>
              <a:t>/destination</a:t>
            </a:r>
          </a:p>
        </p:txBody>
      </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dirty="0"/>
              <a:t>Les bases de données</a:t>
            </a:r>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Une multitude de bases de données existent, </a:t>
            </a:r>
            <a:r>
              <a:rPr lang="en-IE" dirty="0" err="1"/>
              <a:t>créées</a:t>
            </a:r>
            <a:r>
              <a:rPr lang="en-IE" dirty="0"/>
              <a:t> avec des </a:t>
            </a:r>
            <a:r>
              <a:rPr lang="en-IE" dirty="0" err="1"/>
              <a:t>objectifs</a:t>
            </a:r>
            <a:r>
              <a:rPr lang="en-IE" dirty="0"/>
              <a:t> </a:t>
            </a:r>
            <a:r>
              <a:rPr lang="en-IE" dirty="0" err="1"/>
              <a:t>différents</a:t>
            </a:r>
            <a:endParaRPr lang="en-IE" dirty="0"/>
          </a:p>
          <a:p>
            <a:pPr lvl="1"/>
            <a:r>
              <a:rPr lang="en-IE" dirty="0"/>
              <a:t>Les </a:t>
            </a:r>
            <a:r>
              <a:rPr lang="en-IE" dirty="0" err="1"/>
              <a:t>principales</a:t>
            </a:r>
            <a:r>
              <a:rPr lang="en-IE" dirty="0"/>
              <a:t> </a:t>
            </a:r>
            <a:r>
              <a:rPr lang="en-IE" dirty="0" err="1"/>
              <a:t>sont</a:t>
            </a:r>
            <a:endParaRPr lang="en-IE" dirty="0"/>
          </a:p>
          <a:p>
            <a:pPr lvl="2"/>
            <a:r>
              <a:rPr lang="en-IE" b="1" dirty="0"/>
              <a:t>Eora</a:t>
            </a:r>
            <a:r>
              <a:rPr lang="en-IE" dirty="0"/>
              <a:t> – </a:t>
            </a:r>
            <a:r>
              <a:rPr lang="en-IE" dirty="0" err="1"/>
              <a:t>payante</a:t>
            </a:r>
            <a:r>
              <a:rPr lang="en-IE" dirty="0"/>
              <a:t>, la plus </a:t>
            </a:r>
            <a:r>
              <a:rPr lang="en-IE" dirty="0" err="1"/>
              <a:t>détaillée</a:t>
            </a:r>
            <a:r>
              <a:rPr lang="en-IE" dirty="0"/>
              <a:t>, avec extensions </a:t>
            </a:r>
            <a:r>
              <a:rPr lang="en-IE" dirty="0" err="1"/>
              <a:t>environnementales</a:t>
            </a:r>
            <a:endParaRPr lang="en-IE" dirty="0"/>
          </a:p>
          <a:p>
            <a:pPr lvl="2"/>
            <a:r>
              <a:rPr lang="en-IE" b="1" dirty="0"/>
              <a:t>EXIOBASE</a:t>
            </a:r>
            <a:r>
              <a:rPr lang="en-IE" dirty="0"/>
              <a:t> – </a:t>
            </a:r>
            <a:r>
              <a:rPr lang="en-IE" dirty="0" err="1"/>
              <a:t>publique</a:t>
            </a:r>
            <a:r>
              <a:rPr lang="en-IE" dirty="0"/>
              <a:t>, perspective </a:t>
            </a:r>
            <a:r>
              <a:rPr lang="en-IE" dirty="0" err="1"/>
              <a:t>européenne</a:t>
            </a:r>
            <a:endParaRPr lang="en-IE" dirty="0"/>
          </a:p>
          <a:p>
            <a:pPr lvl="2"/>
            <a:r>
              <a:rPr lang="en-IE" b="1" dirty="0"/>
              <a:t>FIGARO</a:t>
            </a:r>
            <a:r>
              <a:rPr lang="en-IE" dirty="0"/>
              <a:t> – </a:t>
            </a:r>
            <a:r>
              <a:rPr lang="en-IE" dirty="0" err="1"/>
              <a:t>publique</a:t>
            </a:r>
            <a:r>
              <a:rPr lang="en-IE" dirty="0"/>
              <a:t> (Eurostat), perspective </a:t>
            </a:r>
            <a:r>
              <a:rPr lang="en-IE" dirty="0" err="1"/>
              <a:t>européenne</a:t>
            </a:r>
            <a:endParaRPr lang="en-IE" dirty="0"/>
          </a:p>
          <a:p>
            <a:pPr lvl="2"/>
            <a:r>
              <a:rPr lang="en-IE" b="1" dirty="0"/>
              <a:t>GTAP</a:t>
            </a:r>
            <a:r>
              <a:rPr lang="en-IE" dirty="0"/>
              <a:t> – initiative </a:t>
            </a:r>
            <a:r>
              <a:rPr lang="en-IE" dirty="0" err="1"/>
              <a:t>mondiale</a:t>
            </a:r>
            <a:r>
              <a:rPr lang="en-IE" dirty="0"/>
              <a:t>, avec </a:t>
            </a:r>
            <a:r>
              <a:rPr lang="en-IE" dirty="0" err="1"/>
              <a:t>principalement</a:t>
            </a:r>
            <a:r>
              <a:rPr lang="en-IE" dirty="0"/>
              <a:t> des applications </a:t>
            </a:r>
            <a:r>
              <a:rPr lang="en-IE" dirty="0" err="1"/>
              <a:t>économiques</a:t>
            </a:r>
            <a:endParaRPr lang="en-IE" dirty="0"/>
          </a:p>
          <a:p>
            <a:pPr lvl="2"/>
            <a:r>
              <a:rPr lang="en-IE" b="1" dirty="0"/>
              <a:t>OECD ICIO</a:t>
            </a:r>
            <a:r>
              <a:rPr lang="en-IE" dirty="0"/>
              <a:t> – </a:t>
            </a:r>
            <a:r>
              <a:rPr lang="en-IE" dirty="0" err="1"/>
              <a:t>publique</a:t>
            </a:r>
            <a:r>
              <a:rPr lang="en-IE" dirty="0"/>
              <a:t>, focus sur OECD</a:t>
            </a:r>
          </a:p>
          <a:p>
            <a:pPr lvl="2"/>
            <a:r>
              <a:rPr lang="en-IE" b="1" dirty="0"/>
              <a:t>WIOD</a:t>
            </a:r>
            <a:r>
              <a:rPr lang="en-IE" dirty="0"/>
              <a:t> – </a:t>
            </a:r>
            <a:r>
              <a:rPr lang="en-IE" dirty="0" err="1"/>
              <a:t>publique</a:t>
            </a:r>
            <a:r>
              <a:rPr lang="en-IE" dirty="0"/>
              <a:t>, perspective </a:t>
            </a:r>
            <a:r>
              <a:rPr lang="en-IE" dirty="0" err="1"/>
              <a:t>européenne</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
        <p:nvSpPr>
          <p:cNvPr id="13" name="TextBox 12">
            <a:extLst>
              <a:ext uri="{FF2B5EF4-FFF2-40B4-BE49-F238E27FC236}">
                <a16:creationId xmlns:a16="http://schemas.microsoft.com/office/drawing/2014/main" id="{56AB6570-AAF0-5A0A-65C2-26558903BA7D}"/>
              </a:ext>
            </a:extLst>
          </p:cNvPr>
          <p:cNvSpPr txBox="1"/>
          <p:nvPr/>
        </p:nvSpPr>
        <p:spPr>
          <a:xfrm>
            <a:off x="10033001" y="2445345"/>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1990-2022</a:t>
            </a:r>
          </a:p>
        </p:txBody>
      </p:sp>
      <p:sp>
        <p:nvSpPr>
          <p:cNvPr id="14" name="TextBox 13">
            <a:extLst>
              <a:ext uri="{FF2B5EF4-FFF2-40B4-BE49-F238E27FC236}">
                <a16:creationId xmlns:a16="http://schemas.microsoft.com/office/drawing/2014/main" id="{79B3F5BB-0EDE-DB81-EA51-5F47CDDC702B}"/>
              </a:ext>
            </a:extLst>
          </p:cNvPr>
          <p:cNvSpPr txBox="1"/>
          <p:nvPr/>
        </p:nvSpPr>
        <p:spPr>
          <a:xfrm>
            <a:off x="10076281" y="4350940"/>
            <a:ext cx="588303" cy="169277"/>
          </a:xfrm>
          <a:prstGeom prst="rect">
            <a:avLst/>
          </a:prstGeom>
          <a:noFill/>
        </p:spPr>
        <p:txBody>
          <a:bodyPr wrap="none" lIns="0" tIns="0" rIns="0" bIns="0" rtlCol="0" anchor="b">
            <a:spAutoFit/>
          </a:bodyPr>
          <a:lstStyle/>
          <a:p>
            <a:pPr algn="l"/>
            <a:r>
              <a:rPr lang="en-IE" sz="1100" dirty="0">
                <a:solidFill>
                  <a:srgbClr val="FF0000"/>
                </a:solidFill>
              </a:rPr>
              <a:t>and 2014</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20000"/>
          </a:bodyPr>
          <a:lstStyle/>
          <a:p>
            <a:r>
              <a:rPr lang="fr-FR" dirty="0"/>
              <a:t>Une table MRIO mondiale</a:t>
            </a:r>
          </a:p>
          <a:p>
            <a:pPr lvl="1"/>
            <a:r>
              <a:rPr lang="fr-FR" dirty="0"/>
              <a:t>15 909 secteurs dans 190 pays</a:t>
            </a:r>
          </a:p>
          <a:p>
            <a:pPr lvl="1"/>
            <a:r>
              <a:rPr lang="fr-FR" dirty="0"/>
              <a:t>une série chronologique complète pour 1990-2022</a:t>
            </a:r>
          </a:p>
          <a:p>
            <a:pPr lvl="1"/>
            <a:r>
              <a:rPr lang="fr-FR" dirty="0"/>
              <a:t>2720 indicateurs environnementaux couvrant les émissions de GES, l’emploi, la pollution de l'air, l'utilisation de l'énergie, les besoins en eau, l'occupation des sols, les émissions de N et de P, les intrants primaires de l'agriculture (y compris 172 cultures) provenant de FAOSTAT, et l'appropriation humaine de la productivité primaire nette</a:t>
            </a:r>
          </a:p>
          <a:p>
            <a:r>
              <a:rPr lang="fr-FR" dirty="0"/>
              <a:t>Deux versions</a:t>
            </a:r>
          </a:p>
          <a:p>
            <a:pPr lvl="1"/>
            <a:r>
              <a:rPr lang="fr-FR" dirty="0"/>
              <a:t>une version à haute résolution (</a:t>
            </a:r>
            <a:r>
              <a:rPr lang="fr-FR" dirty="0" err="1"/>
              <a:t>Eora</a:t>
            </a:r>
            <a:r>
              <a:rPr lang="fr-FR" dirty="0"/>
              <a:t> complet) préservant le détail des tableaux nationaux d'entrées-sorties,</a:t>
            </a:r>
          </a:p>
          <a:p>
            <a:pPr lvl="1"/>
            <a:r>
              <a:rPr lang="fr-FR" dirty="0"/>
              <a:t>et une version simplifiée (Eora26) avec une classification harmonisée à 26 secteurs</a:t>
            </a:r>
            <a:endParaRPr lang="en-IE" dirty="0"/>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9057481" y="368300"/>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Une table MRIO mondiale</a:t>
            </a:r>
          </a:p>
          <a:p>
            <a:pPr lvl="1"/>
            <a:r>
              <a:rPr lang="en-IE" dirty="0"/>
              <a:t>141 pays et regions</a:t>
            </a:r>
          </a:p>
          <a:p>
            <a:pPr lvl="1"/>
            <a:r>
              <a:rPr lang="en-IE" dirty="0"/>
              <a:t>57 </a:t>
            </a:r>
            <a:r>
              <a:rPr lang="en-IE" dirty="0" err="1"/>
              <a:t>secteurs</a:t>
            </a:r>
            <a:r>
              <a:rPr lang="en-IE" dirty="0"/>
              <a:t> </a:t>
            </a:r>
            <a:r>
              <a:rPr lang="en-IE" dirty="0" err="1"/>
              <a:t>économiques</a:t>
            </a:r>
            <a:endParaRPr lang="en-IE" dirty="0"/>
          </a:p>
          <a:p>
            <a:pPr lvl="1"/>
            <a:r>
              <a:rPr lang="en-IE" dirty="0"/>
              <a:t>Série </a:t>
            </a:r>
            <a:r>
              <a:rPr lang="en-IE" dirty="0" err="1"/>
              <a:t>temporelle</a:t>
            </a:r>
            <a:r>
              <a:rPr lang="en-IE" dirty="0"/>
              <a:t> 1990–[</a:t>
            </a:r>
            <a:r>
              <a:rPr lang="en-IE" dirty="0" err="1"/>
              <a:t>année</a:t>
            </a:r>
            <a:r>
              <a:rPr lang="en-IE" dirty="0"/>
              <a:t> n-2]</a:t>
            </a:r>
          </a:p>
          <a:p>
            <a:pPr lvl="1"/>
            <a:r>
              <a:rPr lang="en-IE" dirty="0"/>
              <a:t>Extensions </a:t>
            </a:r>
            <a:r>
              <a:rPr lang="en-IE" dirty="0" err="1"/>
              <a:t>environnementales</a:t>
            </a:r>
            <a:endParaRPr lang="en-IE" dirty="0"/>
          </a:p>
          <a:p>
            <a:r>
              <a:rPr lang="en-IE" dirty="0"/>
              <a:t>Un </a:t>
            </a:r>
            <a:r>
              <a:rPr lang="en-IE" dirty="0" err="1"/>
              <a:t>statut</a:t>
            </a:r>
            <a:r>
              <a:rPr lang="en-IE" dirty="0"/>
              <a:t> </a:t>
            </a:r>
            <a:r>
              <a:rPr lang="en-IE" dirty="0" err="1"/>
              <a:t>reconnu</a:t>
            </a:r>
            <a:endParaRPr lang="en-IE" dirty="0"/>
          </a:p>
          <a:p>
            <a:pPr lvl="1"/>
            <a:r>
              <a:rPr lang="en-IE" dirty="0" err="1"/>
              <a:t>Maintenue</a:t>
            </a:r>
            <a:r>
              <a:rPr lang="en-IE" dirty="0"/>
              <a:t> par un </a:t>
            </a:r>
            <a:r>
              <a:rPr lang="en-IE" dirty="0" err="1"/>
              <a:t>réseau</a:t>
            </a:r>
            <a:r>
              <a:rPr lang="en-IE" dirty="0"/>
              <a:t> </a:t>
            </a:r>
            <a:r>
              <a:rPr lang="en-IE" dirty="0" err="1"/>
              <a:t>mondial</a:t>
            </a:r>
            <a:r>
              <a:rPr lang="en-IE" dirty="0"/>
              <a:t> de </a:t>
            </a:r>
            <a:r>
              <a:rPr lang="en-IE" dirty="0" err="1"/>
              <a:t>chercheurs</a:t>
            </a:r>
            <a:endParaRPr lang="en-IE" dirty="0"/>
          </a:p>
          <a:p>
            <a:pPr lvl="1"/>
            <a:r>
              <a:rPr lang="en-IE" dirty="0"/>
              <a:t>Table mise à jour </a:t>
            </a:r>
            <a:r>
              <a:rPr lang="en-IE" dirty="0" err="1"/>
              <a:t>annuellement</a:t>
            </a:r>
            <a:endParaRPr lang="en-IE" dirty="0"/>
          </a:p>
          <a:p>
            <a:pPr lvl="1"/>
            <a:endParaRPr lang="en-IE" dirty="0"/>
          </a:p>
          <a:p>
            <a:pPr lvl="1"/>
            <a:r>
              <a:rPr lang="en-IE" dirty="0"/>
              <a:t>Applications les plus </a:t>
            </a:r>
            <a:r>
              <a:rPr lang="en-IE" dirty="0" err="1"/>
              <a:t>connues</a:t>
            </a:r>
            <a:endParaRPr lang="en-IE" dirty="0"/>
          </a:p>
          <a:p>
            <a:pPr lvl="1"/>
            <a:r>
              <a:rPr lang="en-IE" i="1" dirty="0"/>
              <a:t>	Global Carbon Budget</a:t>
            </a:r>
          </a:p>
          <a:p>
            <a:pPr lvl="1"/>
            <a:r>
              <a:rPr lang="en-IE" i="1" dirty="0"/>
              <a:t>	Global Footprint Network</a:t>
            </a:r>
          </a:p>
          <a:p>
            <a:pPr lvl="1" algn="ctr"/>
            <a:r>
              <a:rPr lang="en-IE" sz="1200" i="1" dirty="0"/>
              <a:t>(nous </a:t>
            </a:r>
            <a:r>
              <a:rPr lang="en-IE" sz="1200" i="1" dirty="0" err="1"/>
              <a:t>en</a:t>
            </a:r>
            <a:r>
              <a:rPr lang="en-IE" sz="1200" i="1" dirty="0"/>
              <a:t> </a:t>
            </a:r>
            <a:r>
              <a:rPr lang="en-IE" sz="1200" i="1" dirty="0" err="1"/>
              <a:t>parlerons</a:t>
            </a:r>
            <a:r>
              <a:rPr lang="en-IE" sz="1200" i="1" dirty="0"/>
              <a:t> plus tard)</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Purdue University &amp; consortium international</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a:t>table économique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fr-FR" dirty="0"/>
              <a:t>9 catégories de valeur ajoutée</a:t>
            </a:r>
            <a:br>
              <a:rPr lang="fr-FR" dirty="0"/>
            </a:br>
            <a:r>
              <a:rPr lang="fr-FR" dirty="0"/>
              <a:t>14 catégories de statistiques d’emploi</a:t>
            </a:r>
          </a:p>
          <a:p>
            <a:pPr lvl="1"/>
            <a:r>
              <a:rPr lang="fr-FR" i="1" dirty="0" err="1"/>
              <a:t>mrEmissions</a:t>
            </a:r>
            <a:endParaRPr lang="fr-FR" i="1" dirty="0"/>
          </a:p>
          <a:p>
            <a:pPr lvl="2"/>
            <a:r>
              <a:rPr lang="fr-FR" dirty="0"/>
              <a:t>423 catégories d’émissions dans l’air</a:t>
            </a:r>
          </a:p>
          <a:p>
            <a:pPr lvl="1"/>
            <a:r>
              <a:rPr lang="fr-FR" i="1" dirty="0" err="1"/>
              <a:t>mrResources</a:t>
            </a:r>
            <a:r>
              <a:rPr lang="fr-FR" dirty="0"/>
              <a:t> et </a:t>
            </a:r>
            <a:r>
              <a:rPr lang="fr-FR" i="1" dirty="0" err="1"/>
              <a:t>mrMaterials</a:t>
            </a:r>
            <a:endParaRPr lang="fr-FR" i="1" dirty="0"/>
          </a:p>
          <a:p>
            <a:pPr lvl="2"/>
            <a:r>
              <a:rPr lang="fr-FR" dirty="0"/>
              <a:t>20 catégories d’emprise au sol</a:t>
            </a:r>
            <a:br>
              <a:rPr lang="fr-FR" dirty="0"/>
            </a:br>
            <a:r>
              <a:rPr lang="fr-FR" dirty="0"/>
              <a:t>4 catégories d’énergie</a:t>
            </a:r>
            <a:br>
              <a:rPr lang="fr-FR" dirty="0"/>
            </a:br>
            <a:r>
              <a:rPr lang="fr-FR" dirty="0"/>
              <a:t>440 catégories ressources (biotiques et minérales)</a:t>
            </a:r>
            <a:br>
              <a:rPr lang="fr-FR" dirty="0"/>
            </a:br>
            <a:r>
              <a:rPr lang="fr-FR" dirty="0"/>
              <a:t>194 catégories d’empreinte eau</a:t>
            </a:r>
            <a:br>
              <a:rPr lang="fr-FR" dirty="0"/>
            </a:br>
            <a:r>
              <a:rPr lang="fr-FR" dirty="0"/>
              <a:t>9 catégories de ressources fossiles</a:t>
            </a:r>
          </a:p>
          <a:p>
            <a:pPr lvl="1"/>
            <a:r>
              <a:rPr lang="fr-FR" i="1" dirty="0" err="1"/>
              <a:t>mrFinalDemand</a:t>
            </a:r>
            <a:r>
              <a:rPr lang="fr-FR" dirty="0"/>
              <a:t>:</a:t>
            </a:r>
          </a:p>
          <a:p>
            <a:pPr lvl="2"/>
            <a:r>
              <a:rPr lang="fr-FR" dirty="0"/>
              <a:t>Ménages</a:t>
            </a:r>
            <a:br>
              <a:rPr lang="fr-FR" dirty="0"/>
            </a:br>
            <a:r>
              <a:rPr lang="fr-FR" dirty="0"/>
              <a:t>Organisations à but non-lucratif servant les ménages (NPISH)</a:t>
            </a:r>
            <a:br>
              <a:rPr lang="fr-FR" dirty="0"/>
            </a:br>
            <a:r>
              <a:rPr lang="fr-FR" dirty="0"/>
              <a:t>Gouvernement</a:t>
            </a:r>
            <a:br>
              <a:rPr lang="fr-FR" dirty="0"/>
            </a:br>
            <a:r>
              <a:rPr lang="fr-FR" dirty="0"/>
              <a:t>Formation brute de capital fixe</a:t>
            </a:r>
            <a:br>
              <a:rPr lang="fr-FR" dirty="0"/>
            </a:br>
            <a:r>
              <a:rPr lang="fr-FR" dirty="0"/>
              <a:t>Variation d’inventaires</a:t>
            </a:r>
            <a:br>
              <a:rPr lang="fr-FR" dirty="0"/>
            </a:br>
            <a:r>
              <a:rPr lang="fr-FR" dirty="0"/>
              <a:t>Variation de valeur</a:t>
            </a:r>
          </a:p>
          <a:p>
            <a:pPr lvl="1"/>
            <a:r>
              <a:rPr lang="fr-FR" i="1" dirty="0" err="1"/>
              <a:t>mrFDEmissions</a:t>
            </a:r>
            <a:r>
              <a:rPr lang="fr-FR" dirty="0"/>
              <a:t> et </a:t>
            </a:r>
            <a:r>
              <a:rPr lang="fr-FR" i="1" dirty="0" err="1"/>
              <a:t>mrFDMaterials</a:t>
            </a:r>
            <a:endParaRPr lang="fr-FR" i="1" dirty="0"/>
          </a:p>
          <a:p>
            <a:pPr lvl="2"/>
            <a:r>
              <a:rPr lang="fr-FR" dirty="0"/>
              <a:t>Émissions et ressources directement liées à la demande finale</a:t>
            </a:r>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
        <p:nvSpPr>
          <p:cNvPr id="22" name="TextBox 21">
            <a:extLst>
              <a:ext uri="{FF2B5EF4-FFF2-40B4-BE49-F238E27FC236}">
                <a16:creationId xmlns:a16="http://schemas.microsoft.com/office/drawing/2014/main" id="{6A6F9447-66B8-9148-A199-338811382937}"/>
              </a:ext>
            </a:extLst>
          </p:cNvPr>
          <p:cNvSpPr txBox="1"/>
          <p:nvPr/>
        </p:nvSpPr>
        <p:spPr>
          <a:xfrm>
            <a:off x="9048750" y="818477"/>
            <a:ext cx="2971800" cy="184666"/>
          </a:xfrm>
          <a:prstGeom prst="rect">
            <a:avLst/>
          </a:prstGeom>
          <a:noFill/>
        </p:spPr>
        <p:txBody>
          <a:bodyPr wrap="square" lIns="0" tIns="0" rIns="0" bIns="0" rtlCol="0" anchor="b">
            <a:spAutoFit/>
          </a:bodyPr>
          <a:lstStyle/>
          <a:p>
            <a:pPr algn="l"/>
            <a:r>
              <a:rPr lang="en-IE" sz="1200" dirty="0">
                <a:solidFill>
                  <a:srgbClr val="FF0000"/>
                </a:solidFill>
                <a:latin typeface="+mn-lt"/>
              </a:rPr>
              <a:t>Sources</a:t>
            </a:r>
          </a:p>
        </p:txBody>
      </p:sp>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i="1" dirty="0"/>
              <a:t>Z</a:t>
            </a:r>
            <a:r>
              <a:rPr lang="en-IE" dirty="0"/>
              <a:t>, </a:t>
            </a:r>
            <a:r>
              <a:rPr lang="en-IE" i="1" dirty="0"/>
              <a:t>Y</a:t>
            </a:r>
            <a:r>
              <a:rPr lang="en-IE" dirty="0"/>
              <a:t>, </a:t>
            </a:r>
            <a:r>
              <a:rPr lang="en-IE" i="1" dirty="0"/>
              <a:t>F</a:t>
            </a:r>
            <a:r>
              <a:rPr lang="en-IE" dirty="0"/>
              <a:t>, et </a:t>
            </a:r>
            <a:r>
              <a:rPr lang="en-IE" i="1" dirty="0"/>
              <a:t>F_Y</a:t>
            </a:r>
            <a:r>
              <a:rPr lang="en-IE" dirty="0"/>
              <a:t> </a:t>
            </a:r>
            <a:r>
              <a:rPr lang="en-IE" dirty="0" err="1"/>
              <a:t>sont</a:t>
            </a:r>
            <a:r>
              <a:rPr lang="en-IE" dirty="0"/>
              <a:t> les </a:t>
            </a:r>
            <a:r>
              <a:rPr lang="en-IE" dirty="0" err="1"/>
              <a:t>seules</a:t>
            </a:r>
            <a:r>
              <a:rPr lang="en-IE" dirty="0"/>
              <a:t> données </a:t>
            </a:r>
            <a:r>
              <a:rPr lang="en-IE" dirty="0" err="1"/>
              <a:t>d’entrée</a:t>
            </a:r>
            <a:endParaRPr lang="en-IE" dirty="0"/>
          </a:p>
          <a:p>
            <a:r>
              <a:rPr lang="en-IE" dirty="0"/>
              <a:t>Tout le </a:t>
            </a:r>
            <a:r>
              <a:rPr lang="en-IE" dirty="0" err="1"/>
              <a:t>reste</a:t>
            </a:r>
            <a:r>
              <a:rPr lang="en-IE" dirty="0"/>
              <a:t> </a:t>
            </a:r>
            <a:r>
              <a:rPr lang="en-IE" dirty="0" err="1"/>
              <a:t>est</a:t>
            </a:r>
            <a:r>
              <a:rPr lang="en-IE" dirty="0"/>
              <a:t> </a:t>
            </a:r>
            <a:r>
              <a:rPr lang="en-IE" dirty="0" err="1"/>
              <a:t>calculé</a:t>
            </a:r>
            <a:endParaRPr lang="en-IE" dirty="0"/>
          </a:p>
          <a:p>
            <a:pPr lvl="1"/>
            <a:r>
              <a:rPr lang="en-IE" b="1" dirty="0"/>
              <a:t>Flux </a:t>
            </a:r>
            <a:r>
              <a:rPr lang="en-IE" b="1" dirty="0" err="1"/>
              <a:t>économiques</a:t>
            </a:r>
            <a:endParaRPr lang="en-IE" b="1" dirty="0"/>
          </a:p>
          <a:p>
            <a:pPr lvl="1"/>
            <a:r>
              <a:rPr lang="en-IE" dirty="0"/>
              <a:t>x: production </a:t>
            </a:r>
            <a:r>
              <a:rPr lang="en-IE" dirty="0" err="1"/>
              <a:t>totale</a:t>
            </a:r>
            <a:r>
              <a:rPr lang="en-IE" dirty="0"/>
              <a:t> (total output)</a:t>
            </a:r>
          </a:p>
          <a:p>
            <a:pPr lvl="1"/>
            <a:r>
              <a:rPr lang="en-IE" dirty="0"/>
              <a:t>A: coefficients techniques (technical coefficients)</a:t>
            </a:r>
          </a:p>
          <a:p>
            <a:pPr lvl="1"/>
            <a:r>
              <a:rPr lang="en-IE" dirty="0"/>
              <a:t>L: inverse de Leontief</a:t>
            </a:r>
          </a:p>
          <a:p>
            <a:pPr lvl="1"/>
            <a:endParaRPr lang="en-IE" dirty="0"/>
          </a:p>
          <a:p>
            <a:pPr lvl="1"/>
            <a:r>
              <a:rPr lang="en-IE" b="1" dirty="0"/>
              <a:t>Extensions </a:t>
            </a:r>
            <a:r>
              <a:rPr lang="en-IE" b="1" dirty="0" err="1"/>
              <a:t>environnementales</a:t>
            </a:r>
            <a:endParaRPr lang="en-IE" b="1" dirty="0"/>
          </a:p>
          <a:p>
            <a:pPr lvl="1"/>
            <a:r>
              <a:rPr lang="en-IE" dirty="0"/>
              <a:t>S: </a:t>
            </a:r>
            <a:r>
              <a:rPr lang="en-IE" dirty="0" err="1"/>
              <a:t>facteurs</a:t>
            </a:r>
            <a:r>
              <a:rPr lang="en-IE" dirty="0"/>
              <a:t> </a:t>
            </a:r>
            <a:r>
              <a:rPr lang="en-IE" dirty="0" err="1"/>
              <a:t>d’émissions</a:t>
            </a:r>
            <a:r>
              <a:rPr lang="en-IE" dirty="0"/>
              <a:t> </a:t>
            </a:r>
            <a:r>
              <a:rPr lang="en-IE" dirty="0" err="1"/>
              <a:t>directes</a:t>
            </a:r>
            <a:endParaRPr lang="en-IE" dirty="0"/>
          </a:p>
          <a:p>
            <a:pPr lvl="1"/>
            <a:r>
              <a:rPr lang="en-IE" dirty="0"/>
              <a:t>M: </a:t>
            </a:r>
            <a:r>
              <a:rPr lang="en-IE" dirty="0" err="1"/>
              <a:t>facteurs</a:t>
            </a:r>
            <a:r>
              <a:rPr lang="en-IE" dirty="0"/>
              <a:t> </a:t>
            </a:r>
            <a:r>
              <a:rPr lang="en-IE" dirty="0" err="1"/>
              <a:t>d’émissions</a:t>
            </a:r>
            <a:r>
              <a:rPr lang="en-IE" dirty="0"/>
              <a:t> </a:t>
            </a:r>
            <a:r>
              <a:rPr lang="en-IE" dirty="0" err="1"/>
              <a:t>en</a:t>
            </a:r>
            <a:r>
              <a:rPr lang="en-IE" dirty="0"/>
              <a:t> cycle de vie</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en-IE" dirty="0" err="1"/>
              <a:t>émissions</a:t>
            </a:r>
            <a:r>
              <a:rPr lang="en-IE" dirty="0"/>
              <a:t> </a:t>
            </a:r>
            <a:r>
              <a:rPr lang="en-IE" dirty="0" err="1"/>
              <a:t>liées</a:t>
            </a:r>
            <a:r>
              <a:rPr lang="en-IE" dirty="0"/>
              <a:t> aux importations/exportations/à la production/à la consummation</a:t>
            </a:r>
          </a:p>
          <a:p>
            <a:pPr lvl="1"/>
            <a:r>
              <a:rPr lang="en-IE" dirty="0"/>
              <a:t>D_*_[reg/cap]: </a:t>
            </a:r>
            <a:r>
              <a:rPr lang="en-IE" dirty="0" err="1"/>
              <a:t>même</a:t>
            </a:r>
            <a:r>
              <a:rPr lang="en-IE" dirty="0"/>
              <a:t> chose, agrégé par </a:t>
            </a:r>
            <a:r>
              <a:rPr lang="en-IE" dirty="0" err="1"/>
              <a:t>région</a:t>
            </a:r>
            <a:r>
              <a:rPr lang="en-IE" dirty="0"/>
              <a:t> </a:t>
            </a:r>
            <a:r>
              <a:rPr lang="en-IE" dirty="0" err="1"/>
              <a:t>ou</a:t>
            </a:r>
            <a:r>
              <a:rPr lang="en-IE" dirty="0"/>
              <a:t>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Les 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t>
                </a:r>
                <a:r>
                  <a:rPr lang="en-IE" dirty="0" err="1"/>
                  <a:t>sont</a:t>
                </a:r>
                <a:r>
                  <a:rPr lang="en-IE" dirty="0"/>
                  <a:t> </a:t>
                </a:r>
                <a:r>
                  <a:rPr lang="en-IE" dirty="0" err="1"/>
                  <a:t>générées</a:t>
                </a:r>
                <a:r>
                  <a:rPr lang="en-IE" dirty="0"/>
                  <a:t> </a:t>
                </a:r>
                <a:r>
                  <a:rPr lang="en-IE" dirty="0" err="1"/>
                  <a:t>automatiquement</a:t>
                </a:r>
                <a:r>
                  <a:rPr lang="en-IE" dirty="0"/>
                  <a:t> à </a:t>
                </a:r>
                <a:r>
                  <a:rPr lang="en-IE" dirty="0" err="1"/>
                  <a:t>partir</a:t>
                </a:r>
                <a:r>
                  <a:rPr lang="en-IE" dirty="0"/>
                  <a:t> de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Ce </a:t>
                </a:r>
                <a:r>
                  <a:rPr lang="en-IE" dirty="0" err="1"/>
                  <a:t>sont</a:t>
                </a:r>
                <a:r>
                  <a:rPr lang="en-IE" dirty="0"/>
                  <a:t> les matrices qui nous </a:t>
                </a:r>
                <a:r>
                  <a:rPr lang="en-IE" dirty="0" err="1"/>
                  <a:t>intéressent</a:t>
                </a:r>
                <a:r>
                  <a:rPr lang="en-IE" dirty="0"/>
                  <a:t> pour </a:t>
                </a:r>
                <a:r>
                  <a:rPr lang="en-IE" dirty="0" err="1"/>
                  <a:t>calculer</a:t>
                </a:r>
                <a:r>
                  <a:rPr lang="en-IE" dirty="0"/>
                  <a:t> </a:t>
                </a:r>
                <a:r>
                  <a:rPr lang="en-IE" dirty="0" err="1"/>
                  <a:t>l’empreinte</a:t>
                </a:r>
                <a:r>
                  <a:rPr lang="en-IE" dirty="0"/>
                  <a:t> d’un pays, </a:t>
                </a:r>
                <a:r>
                  <a:rPr lang="en-IE" dirty="0" err="1"/>
                  <a:t>secteur</a:t>
                </a:r>
                <a:r>
                  <a:rPr lang="en-IE" dirty="0"/>
                  <a:t>, </a:t>
                </a:r>
                <a:r>
                  <a:rPr lang="en-IE" dirty="0" err="1"/>
                  <a:t>ou</a:t>
                </a:r>
                <a:r>
                  <a:rPr lang="en-IE" dirty="0"/>
                  <a:t> </a:t>
                </a:r>
                <a:r>
                  <a:rPr lang="en-IE" dirty="0" err="1"/>
                  <a:t>d’une</a:t>
                </a:r>
                <a:r>
                  <a:rPr lang="en-IE" dirty="0"/>
                  <a:t> </a:t>
                </a:r>
                <a:r>
                  <a:rPr lang="en-IE" dirty="0" err="1"/>
                  <a:t>demande</a:t>
                </a:r>
                <a:r>
                  <a:rPr lang="en-IE" dirty="0"/>
                  <a:t> </a:t>
                </a:r>
                <a:r>
                  <a:rPr lang="en-IE" dirty="0" err="1"/>
                  <a:t>spécifique</a:t>
                </a:r>
                <a:endParaRPr lang="en-IE" dirty="0"/>
              </a:p>
              <a:p>
                <a:pPr lvl="1"/>
                <a:endParaRPr lang="en-IE" dirty="0"/>
              </a:p>
              <a:p>
                <a:pPr lvl="1"/>
                <a:r>
                  <a:rPr lang="en-IE" dirty="0"/>
                  <a:t>Par </a:t>
                </a:r>
                <a:r>
                  <a:rPr lang="en-IE" dirty="0" err="1"/>
                  <a:t>définition</a:t>
                </a:r>
                <a:r>
                  <a:rPr lang="en-IE" dirty="0"/>
                  <a:t>,</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err="1"/>
                  <a:t>consommation</a:t>
                </a:r>
                <a:r>
                  <a:rPr lang="en-IE" sz="1400" dirty="0"/>
                  <a:t> = production + imports - exports</a:t>
                </a:r>
              </a:p>
            </p:txBody>
          </p:sp>
        </mc:Choice>
        <mc:Fallback>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r="-2308"/>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a:t>
            </a:r>
            <a:r>
              <a:rPr lang="en-IE" dirty="0" err="1"/>
              <a:t>secteur</a:t>
            </a:r>
            <a:endParaRPr lang="en-IE" dirty="0"/>
          </a:p>
          <a:p>
            <a:pPr lvl="1"/>
            <a:br>
              <a:rPr lang="en-IE" dirty="0"/>
            </a:br>
            <a:r>
              <a:rPr lang="en-IE" dirty="0"/>
              <a:t>À </a:t>
            </a:r>
            <a:r>
              <a:rPr lang="en-IE" dirty="0" err="1"/>
              <a:t>votre</a:t>
            </a:r>
            <a:r>
              <a:rPr lang="en-IE" dirty="0"/>
              <a:t> </a:t>
            </a:r>
            <a:r>
              <a:rPr lang="en-IE" dirty="0" err="1"/>
              <a:t>avis</a:t>
            </a:r>
            <a:r>
              <a:rPr lang="en-IE" dirty="0"/>
              <a:t> à quoi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a:solidFill>
                  <a:srgbClr val="DD8452"/>
                </a:solidFill>
              </a:rPr>
              <a:t>Aviation </a:t>
            </a:r>
            <a:r>
              <a:rPr lang="en-IE" dirty="0"/>
              <a:t>: 5.4 Mt CO</a:t>
            </a:r>
            <a:r>
              <a:rPr lang="en-IE" baseline="-25000" dirty="0"/>
              <a:t>2</a:t>
            </a:r>
            <a:r>
              <a:rPr lang="en-IE" dirty="0"/>
              <a:t> eq.</a:t>
            </a:r>
          </a:p>
          <a:p>
            <a:pPr lvl="1">
              <a:tabLst>
                <a:tab pos="542925" algn="l"/>
              </a:tabLst>
            </a:pPr>
            <a:r>
              <a:rPr lang="en-IE" b="1" dirty="0" err="1">
                <a:solidFill>
                  <a:srgbClr val="DA8BC3"/>
                </a:solidFill>
              </a:rPr>
              <a:t>Produits</a:t>
            </a:r>
            <a:r>
              <a:rPr lang="en-IE" b="1" dirty="0">
                <a:solidFill>
                  <a:srgbClr val="DA8BC3"/>
                </a:solidFill>
              </a:rPr>
              <a:t> de la </a:t>
            </a:r>
            <a:r>
              <a:rPr lang="en-IE" b="1" dirty="0" err="1">
                <a:solidFill>
                  <a:srgbClr val="DA8BC3"/>
                </a:solidFill>
              </a:rPr>
              <a:t>chimie</a:t>
            </a:r>
            <a:r>
              <a:rPr lang="en-IE" b="1" dirty="0">
                <a:solidFill>
                  <a:srgbClr val="DA8BC3"/>
                </a:solidFill>
              </a:rPr>
              <a:t> </a:t>
            </a:r>
            <a:r>
              <a:rPr lang="en-IE" dirty="0"/>
              <a:t>: 2.3 Mt CO</a:t>
            </a:r>
            <a:r>
              <a:rPr lang="en-IE" baseline="-25000" dirty="0"/>
              <a:t>2</a:t>
            </a:r>
            <a:r>
              <a:rPr lang="en-IE" dirty="0"/>
              <a:t> eq.</a:t>
            </a:r>
          </a:p>
          <a:p>
            <a:pPr lvl="1">
              <a:tabLst>
                <a:tab pos="542925" algn="l"/>
              </a:tabLst>
            </a:pPr>
            <a:r>
              <a:rPr lang="en-IE" b="1" dirty="0" err="1">
                <a:solidFill>
                  <a:srgbClr val="8172B3"/>
                </a:solidFill>
              </a:rPr>
              <a:t>Raffinage</a:t>
            </a:r>
            <a:r>
              <a:rPr lang="en-IE" b="1" dirty="0">
                <a:solidFill>
                  <a:srgbClr val="8172B3"/>
                </a:solidFill>
              </a:rPr>
              <a:t> du </a:t>
            </a:r>
            <a:r>
              <a:rPr lang="en-IE" b="1" dirty="0" err="1">
                <a:solidFill>
                  <a:srgbClr val="8172B3"/>
                </a:solidFill>
              </a:rPr>
              <a:t>pétrole</a:t>
            </a:r>
            <a:r>
              <a:rPr lang="en-IE" b="1" dirty="0">
                <a:solidFill>
                  <a:srgbClr val="8172B3"/>
                </a:solidFill>
              </a:rPr>
              <a:t> </a:t>
            </a:r>
            <a:r>
              <a:rPr lang="en-IE" dirty="0"/>
              <a:t>: 1.5 Mt CO</a:t>
            </a:r>
            <a:r>
              <a:rPr lang="en-IE" baseline="-25000" dirty="0"/>
              <a:t>2</a:t>
            </a:r>
            <a:r>
              <a:rPr lang="en-IE" dirty="0"/>
              <a:t> eq.</a:t>
            </a:r>
          </a:p>
          <a:p>
            <a:pPr lvl="1">
              <a:tabLst>
                <a:tab pos="542925" algn="l"/>
              </a:tabLst>
            </a:pPr>
            <a:r>
              <a:rPr lang="en-IE" b="1" dirty="0">
                <a:solidFill>
                  <a:srgbClr val="8172B3"/>
                </a:solidFill>
              </a:rPr>
              <a:t>Production automobile </a:t>
            </a:r>
            <a:r>
              <a:rPr lang="en-IE" dirty="0"/>
              <a:t>: 1.3 Mt CO</a:t>
            </a:r>
            <a:r>
              <a:rPr lang="en-IE" baseline="-25000" dirty="0"/>
              <a:t>2</a:t>
            </a:r>
            <a:r>
              <a:rPr lang="en-IE" dirty="0"/>
              <a:t> eq.</a:t>
            </a:r>
          </a:p>
          <a:p>
            <a:pPr lvl="1">
              <a:tabLst>
                <a:tab pos="542925" algn="l"/>
              </a:tabLst>
            </a:pPr>
            <a:r>
              <a:rPr lang="en-IE" b="1" dirty="0" err="1">
                <a:solidFill>
                  <a:srgbClr val="4C72B0"/>
                </a:solidFill>
              </a:rPr>
              <a:t>Émissions</a:t>
            </a:r>
            <a:r>
              <a:rPr lang="en-IE" b="1" dirty="0">
                <a:solidFill>
                  <a:srgbClr val="4C72B0"/>
                </a:solidFill>
              </a:rPr>
              <a:t> </a:t>
            </a:r>
            <a:r>
              <a:rPr lang="en-IE" b="1" dirty="0" err="1">
                <a:solidFill>
                  <a:srgbClr val="4C72B0"/>
                </a:solidFill>
              </a:rPr>
              <a:t>directes</a:t>
            </a:r>
            <a:r>
              <a:rPr lang="en-IE" b="1" dirty="0">
                <a:solidFill>
                  <a:srgbClr val="4C72B0"/>
                </a:solidFill>
              </a:rPr>
              <a:t> </a:t>
            </a:r>
            <a:r>
              <a:rPr lang="en-IE" dirty="0"/>
              <a:t>: 1.2 Mt CO</a:t>
            </a:r>
            <a:r>
              <a:rPr lang="en-IE" baseline="-25000" dirty="0"/>
              <a:t>2</a:t>
            </a:r>
            <a:r>
              <a:rPr lang="en-IE" dirty="0"/>
              <a:t> eq.</a:t>
            </a:r>
          </a:p>
          <a:p>
            <a:pPr lvl="1">
              <a:buNone/>
              <a:tabLst>
                <a:tab pos="542925" algn="l"/>
              </a:tabLst>
            </a:pPr>
            <a:r>
              <a:rPr lang="en-IE" b="1" dirty="0" err="1">
                <a:solidFill>
                  <a:srgbClr val="C44E52"/>
                </a:solidFill>
              </a:rPr>
              <a:t>Santé</a:t>
            </a:r>
            <a:r>
              <a:rPr lang="en-IE" b="1" dirty="0">
                <a:solidFill>
                  <a:srgbClr val="C44E52"/>
                </a:solidFill>
              </a:rPr>
              <a:t> et social </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
        <p:nvSpPr>
          <p:cNvPr id="8" name="Arrow: Right 7">
            <a:extLst>
              <a:ext uri="{FF2B5EF4-FFF2-40B4-BE49-F238E27FC236}">
                <a16:creationId xmlns:a16="http://schemas.microsoft.com/office/drawing/2014/main" id="{1CF98006-8749-A262-CA55-9FC4A7EF0F1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3E546A1D-45D1-F704-7DA8-45B6ECAC554B}"/>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dirty="0"/>
              <a:t>01|Les tables entrées-sorties</a:t>
            </a:r>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pays</a:t>
            </a:r>
          </a:p>
          <a:p>
            <a:pPr lvl="1"/>
            <a:br>
              <a:rPr lang="en-IE" dirty="0"/>
            </a:br>
            <a:r>
              <a:rPr lang="en-IE" dirty="0"/>
              <a:t>À </a:t>
            </a:r>
            <a:r>
              <a:rPr lang="en-IE" dirty="0" err="1"/>
              <a:t>votre</a:t>
            </a:r>
            <a:r>
              <a:rPr lang="en-IE" dirty="0"/>
              <a:t> </a:t>
            </a:r>
            <a:r>
              <a:rPr lang="en-IE" dirty="0" err="1"/>
              <a:t>avis</a:t>
            </a:r>
            <a:r>
              <a:rPr lang="en-IE" dirty="0"/>
              <a:t> à </a:t>
            </a:r>
            <a:r>
              <a:rPr lang="en-IE" dirty="0" err="1"/>
              <a:t>quels</a:t>
            </a:r>
            <a:r>
              <a:rPr lang="en-IE" dirty="0"/>
              <a:t> pays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err="1">
                <a:solidFill>
                  <a:srgbClr val="BDBDBD"/>
                </a:solidFill>
              </a:rPr>
              <a:t>Asie</a:t>
            </a:r>
            <a:r>
              <a:rPr lang="en-IE" b="1" dirty="0">
                <a:solidFill>
                  <a:srgbClr val="DD8452"/>
                </a:solidFill>
              </a:rPr>
              <a:t> </a:t>
            </a:r>
            <a:r>
              <a:rPr lang="en-IE" dirty="0"/>
              <a:t>: 2.4 Mt CO</a:t>
            </a:r>
            <a:r>
              <a:rPr lang="en-IE" baseline="-25000" dirty="0"/>
              <a:t>2</a:t>
            </a:r>
            <a:r>
              <a:rPr lang="en-IE" dirty="0"/>
              <a:t> eq. imp</a:t>
            </a:r>
          </a:p>
          <a:p>
            <a:pPr lvl="1">
              <a:tabLst>
                <a:tab pos="542925" algn="l"/>
              </a:tabLst>
            </a:pPr>
            <a:r>
              <a:rPr lang="en-IE" b="1" dirty="0" err="1">
                <a:solidFill>
                  <a:srgbClr val="D9D9D9"/>
                </a:solidFill>
              </a:rPr>
              <a:t>Moyen</a:t>
            </a:r>
            <a:r>
              <a:rPr lang="en-IE" b="1" dirty="0">
                <a:solidFill>
                  <a:srgbClr val="D9D9D9"/>
                </a:solidFill>
              </a:rPr>
              <a:t>-Orient</a:t>
            </a:r>
            <a:r>
              <a:rPr lang="en-IE" b="1" dirty="0">
                <a:solidFill>
                  <a:srgbClr val="DA8BC3"/>
                </a:solidFill>
              </a:rPr>
              <a:t> </a:t>
            </a:r>
            <a:r>
              <a:rPr lang="en-IE" dirty="0"/>
              <a:t>: 1.8 Mt CO</a:t>
            </a:r>
            <a:r>
              <a:rPr lang="en-IE" baseline="-25000" dirty="0"/>
              <a:t>2</a:t>
            </a:r>
            <a:r>
              <a:rPr lang="en-IE" dirty="0"/>
              <a:t> eq. imp</a:t>
            </a:r>
          </a:p>
          <a:p>
            <a:pPr lvl="1">
              <a:tabLst>
                <a:tab pos="542925" algn="l"/>
              </a:tabLst>
            </a:pPr>
            <a:r>
              <a:rPr lang="en-IE" b="1" dirty="0">
                <a:solidFill>
                  <a:srgbClr val="FDAE6B"/>
                </a:solidFill>
              </a:rPr>
              <a:t>France</a:t>
            </a:r>
            <a:r>
              <a:rPr lang="en-IE" b="1" dirty="0">
                <a:solidFill>
                  <a:srgbClr val="8172B3"/>
                </a:solidFill>
              </a:rPr>
              <a:t> </a:t>
            </a:r>
            <a:r>
              <a:rPr lang="en-IE" dirty="0"/>
              <a:t>: 1.4 Mt CO</a:t>
            </a:r>
            <a:r>
              <a:rPr lang="en-IE" baseline="-25000" dirty="0"/>
              <a:t>2</a:t>
            </a:r>
            <a:r>
              <a:rPr lang="en-IE" dirty="0"/>
              <a:t> eq.</a:t>
            </a:r>
          </a:p>
          <a:p>
            <a:pPr lvl="1">
              <a:tabLst>
                <a:tab pos="542925" algn="l"/>
              </a:tabLst>
            </a:pPr>
            <a:r>
              <a:rPr lang="en-IE" b="1" dirty="0" err="1">
                <a:solidFill>
                  <a:srgbClr val="E6550D"/>
                </a:solidFill>
              </a:rPr>
              <a:t>Allemagne</a:t>
            </a:r>
            <a:r>
              <a:rPr lang="en-IE" b="1" dirty="0">
                <a:solidFill>
                  <a:srgbClr val="8172B3"/>
                </a:solidFill>
              </a:rPr>
              <a:t> </a:t>
            </a:r>
            <a:r>
              <a:rPr lang="en-IE" dirty="0"/>
              <a:t>: 1.2 Mt CO</a:t>
            </a:r>
            <a:r>
              <a:rPr lang="en-IE" baseline="-25000" dirty="0"/>
              <a:t>2</a:t>
            </a:r>
            <a:r>
              <a:rPr lang="en-IE" dirty="0"/>
              <a:t> eq.</a:t>
            </a:r>
          </a:p>
          <a:p>
            <a:pPr lvl="1">
              <a:tabLst>
                <a:tab pos="542925" algn="l"/>
              </a:tabLst>
            </a:pPr>
            <a:r>
              <a:rPr lang="en-IE" b="1" dirty="0">
                <a:solidFill>
                  <a:srgbClr val="DADAEB"/>
                </a:solidFill>
              </a:rPr>
              <a:t>Afrique</a:t>
            </a:r>
            <a:r>
              <a:rPr lang="en-IE" b="1" dirty="0">
                <a:solidFill>
                  <a:srgbClr val="4C72B0"/>
                </a:solidFill>
              </a:rPr>
              <a:t> </a:t>
            </a:r>
            <a:r>
              <a:rPr lang="en-IE" dirty="0"/>
              <a:t>: 1.2 Mt CO</a:t>
            </a:r>
            <a:r>
              <a:rPr lang="en-IE" baseline="-25000" dirty="0"/>
              <a:t>2</a:t>
            </a:r>
            <a:r>
              <a:rPr lang="en-IE" dirty="0"/>
              <a:t> eq.</a:t>
            </a:r>
          </a:p>
          <a:p>
            <a:pPr lvl="1">
              <a:tabLst>
                <a:tab pos="542925" algn="l"/>
              </a:tabLst>
            </a:pPr>
            <a:endParaRPr lang="en-IE" dirty="0"/>
          </a:p>
        </p:txBody>
      </p:sp>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6147" name="!!chart">
            <a:extLst>
              <a:ext uri="{FF2B5EF4-FFF2-40B4-BE49-F238E27FC236}">
                <a16:creationId xmlns:a16="http://schemas.microsoft.com/office/drawing/2014/main" id="{ADC8059F-EC9C-AE25-9C80-B1EE32A85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47FD7F2-1E4B-7C27-1A2B-29967865C6B6}"/>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6DE6F838-95AD-64C5-22F3-8C45EDBCB9D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615962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134D-1CE3-40BC-B009-0F57058266B3}"/>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122381AD-9E3F-4318-8C23-CDE64A525C7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sp>
        <p:nvSpPr>
          <p:cNvPr id="4" name="Content Placeholder 3">
            <a:extLst>
              <a:ext uri="{FF2B5EF4-FFF2-40B4-BE49-F238E27FC236}">
                <a16:creationId xmlns:a16="http://schemas.microsoft.com/office/drawing/2014/main" id="{C6B225A2-EBD7-4566-BFED-DD1D8C5C18D2}"/>
              </a:ext>
            </a:extLst>
          </p:cNvPr>
          <p:cNvSpPr>
            <a:spLocks noGrp="1"/>
          </p:cNvSpPr>
          <p:nvPr>
            <p:ph sz="quarter" idx="15"/>
          </p:nvPr>
        </p:nvSpPr>
        <p:spPr/>
        <p:txBody>
          <a:bodyPr/>
          <a:lstStyle/>
          <a:p>
            <a:endParaRPr lang="en-IE" dirty="0"/>
          </a:p>
        </p:txBody>
      </p:sp>
      <p:pic>
        <p:nvPicPr>
          <p:cNvPr id="5" name="Picture 4">
            <a:extLst>
              <a:ext uri="{FF2B5EF4-FFF2-40B4-BE49-F238E27FC236}">
                <a16:creationId xmlns:a16="http://schemas.microsoft.com/office/drawing/2014/main" id="{3AB99868-3F1C-40AF-A447-EB20C9CA484A}"/>
              </a:ext>
            </a:extLst>
          </p:cNvPr>
          <p:cNvPicPr>
            <a:picLocks noChangeAspect="1"/>
          </p:cNvPicPr>
          <p:nvPr/>
        </p:nvPicPr>
        <p:blipFill rotWithShape="1">
          <a:blip r:embed="rId3"/>
          <a:srcRect b="67333"/>
          <a:stretch/>
        </p:blipFill>
        <p:spPr>
          <a:xfrm>
            <a:off x="-91440" y="2136410"/>
            <a:ext cx="6522893" cy="2937510"/>
          </a:xfrm>
          <a:prstGeom prst="rect">
            <a:avLst/>
          </a:prstGeom>
        </p:spPr>
      </p:pic>
      <p:pic>
        <p:nvPicPr>
          <p:cNvPr id="6" name="Picture 5">
            <a:extLst>
              <a:ext uri="{FF2B5EF4-FFF2-40B4-BE49-F238E27FC236}">
                <a16:creationId xmlns:a16="http://schemas.microsoft.com/office/drawing/2014/main" id="{C5E36BD1-02E2-4F68-A57E-5C08B86997F1}"/>
              </a:ext>
            </a:extLst>
          </p:cNvPr>
          <p:cNvPicPr>
            <a:picLocks noChangeAspect="1"/>
          </p:cNvPicPr>
          <p:nvPr/>
        </p:nvPicPr>
        <p:blipFill rotWithShape="1">
          <a:blip r:embed="rId3"/>
          <a:srcRect t="32666"/>
          <a:stretch/>
        </p:blipFill>
        <p:spPr>
          <a:xfrm>
            <a:off x="6172200" y="160019"/>
            <a:ext cx="5939790" cy="5513603"/>
          </a:xfrm>
          <a:prstGeom prst="rect">
            <a:avLst/>
          </a:prstGeom>
        </p:spPr>
      </p:pic>
      <p:sp>
        <p:nvSpPr>
          <p:cNvPr id="7" name="Rectangle 6">
            <a:extLst>
              <a:ext uri="{FF2B5EF4-FFF2-40B4-BE49-F238E27FC236}">
                <a16:creationId xmlns:a16="http://schemas.microsoft.com/office/drawing/2014/main" id="{5C113938-8E0D-4154-88FE-0AA3E96669DA}"/>
              </a:ext>
            </a:extLst>
          </p:cNvPr>
          <p:cNvSpPr/>
          <p:nvPr/>
        </p:nvSpPr>
        <p:spPr>
          <a:xfrm>
            <a:off x="0" y="6567176"/>
            <a:ext cx="12090992" cy="253916"/>
          </a:xfrm>
          <a:prstGeom prst="rect">
            <a:avLst/>
          </a:prstGeom>
        </p:spPr>
        <p:txBody>
          <a:bodyPr wrap="square">
            <a:spAutoFit/>
          </a:bodyPr>
          <a:lstStyle/>
          <a:p>
            <a:r>
              <a:rPr lang="en-IE" sz="1050" dirty="0"/>
              <a:t>Source: </a:t>
            </a:r>
            <a:r>
              <a:rPr lang="en-IE" sz="1050" dirty="0" err="1"/>
              <a:t>Données</a:t>
            </a:r>
            <a:r>
              <a:rPr lang="en-IE" sz="1050" dirty="0"/>
              <a:t> EXIOBASE </a:t>
            </a:r>
            <a:r>
              <a:rPr lang="en-IE" sz="1050" dirty="0">
                <a:hlinkClick r:id="rId4"/>
              </a:rPr>
              <a:t>https://luxembourgintransition.lu/wp-content/uploads/2021/02/Luxembourg-en-Transition_Equipe-AREP-flux-Livrable-Phase-1_20210104-_-RAPPORT-avec-annexes.pdf</a:t>
            </a:r>
            <a:r>
              <a:rPr lang="en-IE" sz="1050" dirty="0"/>
              <a:t> </a:t>
            </a:r>
          </a:p>
        </p:txBody>
      </p:sp>
      <p:sp>
        <p:nvSpPr>
          <p:cNvPr id="9" name="Rectangle 8">
            <a:extLst>
              <a:ext uri="{FF2B5EF4-FFF2-40B4-BE49-F238E27FC236}">
                <a16:creationId xmlns:a16="http://schemas.microsoft.com/office/drawing/2014/main" id="{52366A14-6F5B-43EE-8B6A-45E2F4776805}"/>
              </a:ext>
            </a:extLst>
          </p:cNvPr>
          <p:cNvSpPr/>
          <p:nvPr/>
        </p:nvSpPr>
        <p:spPr>
          <a:xfrm>
            <a:off x="51382" y="5034462"/>
            <a:ext cx="1870712" cy="1292662"/>
          </a:xfrm>
          <a:prstGeom prst="rect">
            <a:avLst/>
          </a:prstGeom>
        </p:spPr>
        <p:txBody>
          <a:bodyPr wrap="square">
            <a:spAutoFit/>
          </a:bodyPr>
          <a:lstStyle/>
          <a:p>
            <a:pPr algn="ctr"/>
            <a:r>
              <a:rPr lang="en-IE" b="1" dirty="0">
                <a:solidFill>
                  <a:schemeClr val="tx2"/>
                </a:solidFill>
              </a:rPr>
              <a:t>World</a:t>
            </a:r>
            <a:br>
              <a:rPr lang="en-IE" sz="1200" dirty="0">
                <a:solidFill>
                  <a:schemeClr val="tx2"/>
                </a:solidFill>
              </a:rPr>
            </a:br>
            <a:r>
              <a:rPr lang="en-IE" sz="1200" dirty="0">
                <a:solidFill>
                  <a:schemeClr val="tx2"/>
                </a:solidFill>
              </a:rPr>
              <a:t>(mainly oil and oil products – Middle-East, Russia, but also finished products – China, USA, South Africa…)</a:t>
            </a:r>
          </a:p>
        </p:txBody>
      </p:sp>
      <p:sp>
        <p:nvSpPr>
          <p:cNvPr id="10" name="Rectangle 9">
            <a:extLst>
              <a:ext uri="{FF2B5EF4-FFF2-40B4-BE49-F238E27FC236}">
                <a16:creationId xmlns:a16="http://schemas.microsoft.com/office/drawing/2014/main" id="{E6562E4C-CAC3-4D6D-8FB5-69D18B906AD3}"/>
              </a:ext>
            </a:extLst>
          </p:cNvPr>
          <p:cNvSpPr/>
          <p:nvPr/>
        </p:nvSpPr>
        <p:spPr>
          <a:xfrm>
            <a:off x="1939262" y="5034462"/>
            <a:ext cx="1230744" cy="738664"/>
          </a:xfrm>
          <a:prstGeom prst="rect">
            <a:avLst/>
          </a:prstGeom>
        </p:spPr>
        <p:txBody>
          <a:bodyPr wrap="square">
            <a:spAutoFit/>
          </a:bodyPr>
          <a:lstStyle/>
          <a:p>
            <a:pPr algn="ctr"/>
            <a:r>
              <a:rPr lang="en-IE" b="1" dirty="0">
                <a:solidFill>
                  <a:schemeClr val="tx2"/>
                </a:solidFill>
              </a:rPr>
              <a:t>Europe</a:t>
            </a:r>
            <a:br>
              <a:rPr lang="en-IE" sz="1200" dirty="0">
                <a:solidFill>
                  <a:schemeClr val="tx2"/>
                </a:solidFill>
              </a:rPr>
            </a:br>
            <a:r>
              <a:rPr lang="en-IE" sz="1200" dirty="0">
                <a:solidFill>
                  <a:schemeClr val="tx2"/>
                </a:solidFill>
              </a:rPr>
              <a:t>Germany, France, UK</a:t>
            </a:r>
          </a:p>
        </p:txBody>
      </p:sp>
      <p:sp>
        <p:nvSpPr>
          <p:cNvPr id="11" name="Rectangle 10">
            <a:extLst>
              <a:ext uri="{FF2B5EF4-FFF2-40B4-BE49-F238E27FC236}">
                <a16:creationId xmlns:a16="http://schemas.microsoft.com/office/drawing/2014/main" id="{4FED1C73-F10E-4D5C-8A35-C0A50AF09743}"/>
              </a:ext>
            </a:extLst>
          </p:cNvPr>
          <p:cNvSpPr/>
          <p:nvPr/>
        </p:nvSpPr>
        <p:spPr>
          <a:xfrm>
            <a:off x="3242368" y="5034462"/>
            <a:ext cx="1748732" cy="553998"/>
          </a:xfrm>
          <a:prstGeom prst="rect">
            <a:avLst/>
          </a:prstGeom>
        </p:spPr>
        <p:txBody>
          <a:bodyPr wrap="square">
            <a:spAutoFit/>
          </a:bodyPr>
          <a:lstStyle/>
          <a:p>
            <a:pPr algn="ctr"/>
            <a:r>
              <a:rPr lang="en-IE" b="1" dirty="0">
                <a:solidFill>
                  <a:schemeClr val="tx2"/>
                </a:solidFill>
              </a:rPr>
              <a:t>Luxembourg</a:t>
            </a:r>
            <a:br>
              <a:rPr lang="en-IE" sz="1200" dirty="0">
                <a:solidFill>
                  <a:schemeClr val="tx2"/>
                </a:solidFill>
              </a:rPr>
            </a:br>
            <a:r>
              <a:rPr lang="en-IE" sz="1200" dirty="0">
                <a:solidFill>
                  <a:schemeClr val="tx2"/>
                </a:solidFill>
              </a:rPr>
              <a:t>Domestic production</a:t>
            </a:r>
          </a:p>
        </p:txBody>
      </p:sp>
    </p:spTree>
    <p:extLst>
      <p:ext uri="{BB962C8B-B14F-4D97-AF65-F5344CB8AC3E}">
        <p14:creationId xmlns:p14="http://schemas.microsoft.com/office/powerpoint/2010/main" val="63355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80000" y="3190875"/>
            <a:ext cx="2425126" cy="2722646"/>
          </a:xfrm>
        </p:spPr>
        <p:txBody>
          <a:bodyPr/>
          <a:lstStyle/>
          <a:p>
            <a:pPr lvl="1"/>
            <a:r>
              <a:rPr lang="en-IE" dirty="0"/>
              <a:t>Les </a:t>
            </a:r>
            <a:r>
              <a:rPr lang="en-IE" dirty="0" err="1"/>
              <a:t>mêmes</a:t>
            </a:r>
            <a:r>
              <a:rPr lang="en-IE" dirty="0"/>
              <a:t> </a:t>
            </a:r>
            <a:r>
              <a:rPr lang="en-IE" dirty="0" err="1"/>
              <a:t>calculs</a:t>
            </a:r>
            <a:r>
              <a:rPr lang="en-IE" dirty="0"/>
              <a:t> </a:t>
            </a:r>
            <a:r>
              <a:rPr lang="en-IE" dirty="0" err="1"/>
              <a:t>sont</a:t>
            </a:r>
            <a:r>
              <a:rPr lang="en-IE" dirty="0"/>
              <a:t> </a:t>
            </a:r>
            <a:r>
              <a:rPr lang="en-IE" dirty="0" err="1"/>
              <a:t>reproductibles</a:t>
            </a:r>
            <a:r>
              <a:rPr lang="en-IE" dirty="0"/>
              <a:t> pour </a:t>
            </a:r>
            <a:r>
              <a:rPr lang="en-IE" dirty="0" err="1"/>
              <a:t>n’importe</a:t>
            </a:r>
            <a:r>
              <a:rPr lang="en-IE" dirty="0"/>
              <a:t> </a:t>
            </a:r>
            <a:r>
              <a:rPr lang="en-IE" dirty="0" err="1"/>
              <a:t>quel</a:t>
            </a:r>
            <a:r>
              <a:rPr lang="en-IE" dirty="0"/>
              <a:t> </a:t>
            </a:r>
            <a:r>
              <a:rPr lang="en-IE" dirty="0" err="1"/>
              <a:t>indicateur</a:t>
            </a:r>
            <a:endParaRPr lang="en-IE" dirty="0"/>
          </a:p>
        </p:txBody>
      </p:sp>
      <p:sp>
        <p:nvSpPr>
          <p:cNvPr id="5" name="Arrow: Right 4">
            <a:extLst>
              <a:ext uri="{FF2B5EF4-FFF2-40B4-BE49-F238E27FC236}">
                <a16:creationId xmlns:a16="http://schemas.microsoft.com/office/drawing/2014/main" id="{AB22EBBE-C444-B414-FC48-7309DF2CDAD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B1740F15-E293-B20B-2A1A-587B7E341EE0}"/>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76409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r>
              <a:rPr lang="en-IE" dirty="0"/>
              <a:t>, </a:t>
            </a:r>
            <a:r>
              <a:rPr lang="en-IE" dirty="0" err="1"/>
              <a:t>comparaison</a:t>
            </a:r>
            <a:endParaRPr lang="en-IE" dirty="0"/>
          </a:p>
        </p:txBody>
      </p:sp>
      <p:pic>
        <p:nvPicPr>
          <p:cNvPr id="7" name="Picture 1">
            <a:extLst>
              <a:ext uri="{FF2B5EF4-FFF2-40B4-BE49-F238E27FC236}">
                <a16:creationId xmlns:a16="http://schemas.microsoft.com/office/drawing/2014/main" id="{63D9140A-6209-BBE8-6488-88D0DA6355E7}"/>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79425" y="2171569"/>
            <a:ext cx="11233150" cy="34514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348FD10-B3BA-25CD-A3D4-D18E9C2A9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171568"/>
            <a:ext cx="11268297" cy="345148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FF6AC461-AF93-08F5-88CC-D2A56D048E40}"/>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Content Placeholder 7">
            <a:extLst>
              <a:ext uri="{FF2B5EF4-FFF2-40B4-BE49-F238E27FC236}">
                <a16:creationId xmlns:a16="http://schemas.microsoft.com/office/drawing/2014/main" id="{07334039-5A10-0999-39B6-CFA6FA325325}"/>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34398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a:xfrm>
            <a:off x="480000" y="368300"/>
            <a:ext cx="11232000" cy="853017"/>
          </a:xfrm>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a:xfrm>
            <a:off x="480000" y="1221319"/>
            <a:ext cx="11232000" cy="336549"/>
          </a:xfrm>
        </p:spPr>
        <p:txBody>
          <a:bodyPr/>
          <a:lstStyle/>
          <a:p>
            <a:r>
              <a:rPr lang="en-IE" dirty="0"/>
              <a:t>Application 2: agrégation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79425" y="1881188"/>
            <a:ext cx="5530850" cy="4032250"/>
          </a:xfrm>
        </p:spPr>
        <p:txBody>
          <a:bodyPr>
            <a:normAutofit lnSpcReduction="10000"/>
          </a:bodyPr>
          <a:lstStyle/>
          <a:p>
            <a:pPr lvl="1"/>
            <a:r>
              <a:rPr lang="en-IE" dirty="0" err="1"/>
              <a:t>L’agrégation</a:t>
            </a:r>
            <a:r>
              <a:rPr lang="en-IE" dirty="0"/>
              <a:t> </a:t>
            </a:r>
            <a:r>
              <a:rPr lang="en-IE" dirty="0" err="1"/>
              <a:t>régionale</a:t>
            </a:r>
            <a:r>
              <a:rPr lang="en-IE" dirty="0"/>
              <a:t> </a:t>
            </a:r>
            <a:r>
              <a:rPr lang="en-IE" dirty="0" err="1"/>
              <a:t>ou</a:t>
            </a:r>
            <a:r>
              <a:rPr lang="en-IE" dirty="0"/>
              <a:t> </a:t>
            </a:r>
            <a:r>
              <a:rPr lang="en-IE" dirty="0" err="1"/>
              <a:t>sectorielle</a:t>
            </a:r>
            <a:r>
              <a:rPr lang="en-IE" dirty="0"/>
              <a:t> </a:t>
            </a:r>
            <a:r>
              <a:rPr lang="en-IE" dirty="0" err="1"/>
              <a:t>est</a:t>
            </a:r>
            <a:r>
              <a:rPr lang="en-IE" dirty="0"/>
              <a:t> </a:t>
            </a:r>
            <a:r>
              <a:rPr lang="en-IE" dirty="0" err="1"/>
              <a:t>souvent</a:t>
            </a:r>
            <a:r>
              <a:rPr lang="en-IE" dirty="0"/>
              <a:t> </a:t>
            </a:r>
            <a:r>
              <a:rPr lang="en-IE" dirty="0" err="1"/>
              <a:t>nécessaire</a:t>
            </a:r>
            <a:r>
              <a:rPr lang="en-IE" dirty="0"/>
              <a:t>, que </a:t>
            </a:r>
            <a:r>
              <a:rPr lang="en-IE" dirty="0" err="1"/>
              <a:t>ce</a:t>
            </a:r>
            <a:r>
              <a:rPr lang="en-IE" dirty="0"/>
              <a:t> </a:t>
            </a:r>
            <a:r>
              <a:rPr lang="en-IE" dirty="0" err="1"/>
              <a:t>soit</a:t>
            </a:r>
            <a:r>
              <a:rPr lang="en-IE" dirty="0"/>
              <a:t> pour </a:t>
            </a:r>
            <a:r>
              <a:rPr lang="en-IE" dirty="0" err="1"/>
              <a:t>calculer</a:t>
            </a:r>
            <a:r>
              <a:rPr lang="en-IE" dirty="0"/>
              <a:t> des </a:t>
            </a:r>
            <a:r>
              <a:rPr lang="en-IE" dirty="0" err="1"/>
              <a:t>résultats</a:t>
            </a:r>
            <a:r>
              <a:rPr lang="en-IE" dirty="0"/>
              <a:t> plus </a:t>
            </a:r>
            <a:r>
              <a:rPr lang="en-IE" dirty="0" err="1"/>
              <a:t>rapidement</a:t>
            </a:r>
            <a:r>
              <a:rPr lang="en-IE" dirty="0"/>
              <a:t> </a:t>
            </a:r>
            <a:r>
              <a:rPr lang="en-IE" dirty="0" err="1"/>
              <a:t>ou</a:t>
            </a:r>
            <a:r>
              <a:rPr lang="en-IE" dirty="0"/>
              <a:t> pour </a:t>
            </a:r>
            <a:r>
              <a:rPr lang="en-IE" dirty="0" err="1"/>
              <a:t>présenter</a:t>
            </a:r>
            <a:r>
              <a:rPr lang="en-IE" dirty="0"/>
              <a:t> des </a:t>
            </a:r>
            <a:r>
              <a:rPr lang="en-IE" dirty="0" err="1"/>
              <a:t>résultats</a:t>
            </a:r>
            <a:r>
              <a:rPr lang="en-IE" dirty="0"/>
              <a:t> plus </a:t>
            </a:r>
            <a:r>
              <a:rPr lang="en-IE" dirty="0" err="1"/>
              <a:t>lisibles</a:t>
            </a:r>
            <a:endParaRPr lang="en-IE" dirty="0"/>
          </a:p>
          <a:p>
            <a:pPr lvl="1"/>
            <a:endParaRPr lang="en-IE" dirty="0"/>
          </a:p>
          <a:p>
            <a:pPr lvl="1"/>
            <a:r>
              <a:rPr lang="en-IE" dirty="0"/>
              <a:t>Elle </a:t>
            </a:r>
            <a:r>
              <a:rPr lang="en-IE" dirty="0" err="1"/>
              <a:t>est</a:t>
            </a:r>
            <a:r>
              <a:rPr lang="en-IE" dirty="0"/>
              <a:t> </a:t>
            </a:r>
            <a:r>
              <a:rPr lang="en-IE" dirty="0" err="1"/>
              <a:t>nécessaire</a:t>
            </a:r>
            <a:r>
              <a:rPr lang="en-IE" dirty="0"/>
              <a:t> </a:t>
            </a:r>
            <a:r>
              <a:rPr lang="en-IE" dirty="0" err="1"/>
              <a:t>lorsqu’il</a:t>
            </a:r>
            <a:r>
              <a:rPr lang="en-IE" dirty="0"/>
              <a:t> </a:t>
            </a:r>
            <a:r>
              <a:rPr lang="en-IE" dirty="0" err="1"/>
              <a:t>s’agit</a:t>
            </a:r>
            <a:r>
              <a:rPr lang="en-IE" dirty="0"/>
              <a:t> </a:t>
            </a:r>
            <a:r>
              <a:rPr lang="en-IE" dirty="0" err="1"/>
              <a:t>d’aligner</a:t>
            </a:r>
            <a:r>
              <a:rPr lang="en-IE" dirty="0"/>
              <a:t> des classifications non compatibles, </a:t>
            </a:r>
            <a:r>
              <a:rPr lang="en-IE" dirty="0" err="1"/>
              <a:t>l’exemple</a:t>
            </a:r>
            <a:r>
              <a:rPr lang="en-IE" dirty="0"/>
              <a:t> </a:t>
            </a:r>
            <a:r>
              <a:rPr lang="en-IE" dirty="0" err="1"/>
              <a:t>typique</a:t>
            </a:r>
            <a:r>
              <a:rPr lang="en-IE" dirty="0"/>
              <a:t> </a:t>
            </a:r>
            <a:r>
              <a:rPr lang="en-IE" dirty="0" err="1"/>
              <a:t>est</a:t>
            </a:r>
            <a:r>
              <a:rPr lang="en-IE" dirty="0"/>
              <a:t> le </a:t>
            </a:r>
            <a:r>
              <a:rPr lang="en-IE" dirty="0" err="1"/>
              <a:t>calcul</a:t>
            </a:r>
            <a:r>
              <a:rPr lang="en-IE" dirty="0"/>
              <a:t> de </a:t>
            </a:r>
            <a:r>
              <a:rPr lang="en-IE" dirty="0" err="1"/>
              <a:t>l’empreinte</a:t>
            </a:r>
            <a:r>
              <a:rPr lang="en-IE" dirty="0"/>
              <a:t> </a:t>
            </a:r>
            <a:r>
              <a:rPr lang="en-IE" dirty="0" err="1"/>
              <a:t>carbone</a:t>
            </a:r>
            <a:r>
              <a:rPr lang="en-IE" dirty="0"/>
              <a:t> des ménages</a:t>
            </a:r>
          </a:p>
          <a:p>
            <a:pPr lvl="1"/>
            <a:endParaRPr lang="en-IE" dirty="0"/>
          </a:p>
          <a:p>
            <a:pPr lvl="1"/>
            <a:r>
              <a:rPr lang="en-IE" dirty="0"/>
              <a:t>Les </a:t>
            </a:r>
            <a:r>
              <a:rPr lang="en-IE" dirty="0" err="1"/>
              <a:t>enquêtes</a:t>
            </a:r>
            <a:r>
              <a:rPr lang="en-IE" dirty="0"/>
              <a:t> de budget </a:t>
            </a:r>
            <a:r>
              <a:rPr lang="en-IE" dirty="0" err="1"/>
              <a:t>sont</a:t>
            </a:r>
            <a:r>
              <a:rPr lang="en-IE" dirty="0"/>
              <a:t> au format “COICOP” (</a:t>
            </a:r>
            <a:r>
              <a:rPr lang="en-IE" dirty="0" err="1"/>
              <a:t>biens</a:t>
            </a:r>
            <a:r>
              <a:rPr lang="en-IE" dirty="0"/>
              <a:t> de </a:t>
            </a:r>
            <a:r>
              <a:rPr lang="en-IE" dirty="0" err="1"/>
              <a:t>consommation</a:t>
            </a:r>
            <a:r>
              <a:rPr lang="en-IE" dirty="0"/>
              <a:t>), </a:t>
            </a:r>
            <a:r>
              <a:rPr lang="en-IE" dirty="0" err="1"/>
              <a:t>utilisé</a:t>
            </a:r>
            <a:r>
              <a:rPr lang="en-IE" dirty="0"/>
              <a:t> par les douanes/</a:t>
            </a:r>
            <a:r>
              <a:rPr lang="en-IE" dirty="0" err="1"/>
              <a:t>l’ONU</a:t>
            </a:r>
            <a:r>
              <a:rPr lang="en-IE" dirty="0"/>
              <a:t>, </a:t>
            </a:r>
            <a:r>
              <a:rPr lang="en-IE" dirty="0" err="1"/>
              <a:t>alors</a:t>
            </a:r>
            <a:r>
              <a:rPr lang="en-IE" dirty="0"/>
              <a:t> que les tables </a:t>
            </a:r>
            <a:r>
              <a:rPr lang="en-IE" dirty="0" err="1"/>
              <a:t>sont</a:t>
            </a:r>
            <a:r>
              <a:rPr lang="en-IE" dirty="0"/>
              <a:t> au format “CPA” (</a:t>
            </a:r>
            <a:r>
              <a:rPr lang="en-IE" dirty="0" err="1"/>
              <a:t>ou</a:t>
            </a:r>
            <a:r>
              <a:rPr lang="en-IE" dirty="0"/>
              <a:t> NACE), plus pratique à </a:t>
            </a:r>
            <a:r>
              <a:rPr lang="en-IE" dirty="0" err="1"/>
              <a:t>manipuler</a:t>
            </a:r>
            <a:r>
              <a:rPr lang="en-IE" dirty="0"/>
              <a:t> pour les </a:t>
            </a:r>
            <a:r>
              <a:rPr lang="en-IE" dirty="0" err="1"/>
              <a:t>économistes</a:t>
            </a:r>
            <a:r>
              <a:rPr lang="en-IE" dirty="0"/>
              <a:t>/</a:t>
            </a:r>
            <a:r>
              <a:rPr lang="en-IE" dirty="0" err="1"/>
              <a:t>statisticiens</a:t>
            </a:r>
            <a:endParaRPr lang="en-IE" dirty="0"/>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8" name="Picture 7">
            <a:extLst>
              <a:ext uri="{FF2B5EF4-FFF2-40B4-BE49-F238E27FC236}">
                <a16:creationId xmlns:a16="http://schemas.microsoft.com/office/drawing/2014/main" id="{8D461AA4-78C7-258B-A7B9-4754A4C0D4F0}"/>
              </a:ext>
            </a:extLst>
          </p:cNvPr>
          <p:cNvPicPr>
            <a:picLocks noChangeAspect="1"/>
          </p:cNvPicPr>
          <p:nvPr/>
        </p:nvPicPr>
        <p:blipFill>
          <a:blip r:embed="rId2"/>
          <a:stretch>
            <a:fillRect/>
          </a:stretch>
        </p:blipFill>
        <p:spPr>
          <a:xfrm>
            <a:off x="6956050" y="3614354"/>
            <a:ext cx="4933060" cy="2800043"/>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036DEE5-9F21-7ED1-74D6-A917D46107FB}"/>
              </a:ext>
            </a:extLst>
          </p:cNvPr>
          <p:cNvGrpSpPr/>
          <p:nvPr/>
        </p:nvGrpSpPr>
        <p:grpSpPr>
          <a:xfrm>
            <a:off x="7538064" y="295443"/>
            <a:ext cx="3769033" cy="3022341"/>
            <a:chOff x="7538064" y="295443"/>
            <a:chExt cx="3769033" cy="3022341"/>
          </a:xfrm>
        </p:grpSpPr>
        <p:pic>
          <p:nvPicPr>
            <p:cNvPr id="10" name="Picture 9">
              <a:extLst>
                <a:ext uri="{FF2B5EF4-FFF2-40B4-BE49-F238E27FC236}">
                  <a16:creationId xmlns:a16="http://schemas.microsoft.com/office/drawing/2014/main" id="{19494C66-21CA-4FE3-4DBE-A284DB72819F}"/>
                </a:ext>
              </a:extLst>
            </p:cNvPr>
            <p:cNvPicPr>
              <a:picLocks noChangeAspect="1"/>
            </p:cNvPicPr>
            <p:nvPr/>
          </p:nvPicPr>
          <p:blipFill>
            <a:blip r:embed="rId3"/>
            <a:stretch>
              <a:fillRect/>
            </a:stretch>
          </p:blipFill>
          <p:spPr>
            <a:xfrm>
              <a:off x="7538064" y="594441"/>
              <a:ext cx="3769033" cy="2723343"/>
            </a:xfrm>
            <a:prstGeom prst="rect">
              <a:avLst/>
            </a:prstGeom>
          </p:spPr>
        </p:pic>
        <p:sp>
          <p:nvSpPr>
            <p:cNvPr id="11" name="TextBox 10">
              <a:extLst>
                <a:ext uri="{FF2B5EF4-FFF2-40B4-BE49-F238E27FC236}">
                  <a16:creationId xmlns:a16="http://schemas.microsoft.com/office/drawing/2014/main" id="{3F60D1F4-1874-E7CD-010A-CA75A07F1D91}"/>
                </a:ext>
              </a:extLst>
            </p:cNvPr>
            <p:cNvSpPr txBox="1"/>
            <p:nvPr/>
          </p:nvSpPr>
          <p:spPr>
            <a:xfrm>
              <a:off x="8091579" y="295443"/>
              <a:ext cx="2351606" cy="215444"/>
            </a:xfrm>
            <a:prstGeom prst="rect">
              <a:avLst/>
            </a:prstGeom>
            <a:noFill/>
          </p:spPr>
          <p:txBody>
            <a:bodyPr wrap="none" lIns="0" tIns="0" rIns="0" bIns="0" rtlCol="0" anchor="b">
              <a:spAutoFit/>
            </a:bodyPr>
            <a:lstStyle/>
            <a:p>
              <a:pPr algn="l"/>
              <a:r>
                <a:rPr lang="en-IE" sz="1400" dirty="0">
                  <a:solidFill>
                    <a:schemeClr val="tx2">
                      <a:lumMod val="60000"/>
                      <a:lumOff val="40000"/>
                    </a:schemeClr>
                  </a:solidFill>
                  <a:latin typeface="+mn-lt"/>
                </a:rPr>
                <a:t>Googling “MRIO aggregation”</a:t>
              </a:r>
            </a:p>
          </p:txBody>
        </p:sp>
      </p:grpSp>
    </p:spTree>
    <p:extLst>
      <p:ext uri="{BB962C8B-B14F-4D97-AF65-F5344CB8AC3E}">
        <p14:creationId xmlns:p14="http://schemas.microsoft.com/office/powerpoint/2010/main" val="7399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a:t>EXIOBASE (version 3.8.2)</a:t>
            </a:r>
            <a:endParaRPr lang="en-IE" dirty="0"/>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latin typeface="+mj-lt"/>
              </a:rPr>
              <a:t>Application 2: agrégation </a:t>
            </a:r>
            <a:r>
              <a:rPr lang="en-IE" dirty="0" err="1">
                <a:latin typeface="+mj-lt"/>
              </a:rPr>
              <a:t>régionale</a:t>
            </a:r>
            <a:r>
              <a:rPr lang="en-IE" dirty="0">
                <a:latin typeface="+mj-lt"/>
              </a:rPr>
              <a:t> et </a:t>
            </a:r>
            <a:r>
              <a:rPr lang="en-IE" dirty="0" err="1">
                <a:latin typeface="+mj-lt"/>
              </a:rPr>
              <a:t>sectorielle</a:t>
            </a:r>
            <a:endParaRPr lang="en-IE" dirty="0">
              <a:latin typeface="+mj-lt"/>
            </a:endParaRP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Agrégation économique </a:t>
            </a:r>
            <a:r>
              <a:rPr lang="fr-FR" b="1" i="1" dirty="0"/>
              <a:t>puis</a:t>
            </a:r>
            <a:r>
              <a:rPr lang="fr-FR" dirty="0"/>
              <a:t> calcul d’empreinte</a:t>
            </a:r>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Calcul d’empreinte </a:t>
            </a:r>
            <a:r>
              <a:rPr lang="fr-FR" b="1" i="1" dirty="0"/>
              <a:t>puis</a:t>
            </a:r>
            <a:r>
              <a:rPr lang="fr-FR" dirty="0"/>
              <a:t> agrégation</a:t>
            </a:r>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a:t>
            </a:r>
            <a:r>
              <a:rPr lang="en-IE" dirty="0" err="1"/>
              <a:t>décomposition</a:t>
            </a:r>
            <a:endParaRPr lang="en-IE" dirty="0"/>
          </a:p>
        </p:txBody>
      </p:sp>
      <p:sp>
        <p:nvSpPr>
          <p:cNvPr id="20" name="Content Placeholder 19">
            <a:extLst>
              <a:ext uri="{FF2B5EF4-FFF2-40B4-BE49-F238E27FC236}">
                <a16:creationId xmlns:a16="http://schemas.microsoft.com/office/drawing/2014/main" id="{D47633FF-CB4C-3BDD-0082-173BEC26AFB1}"/>
              </a:ext>
            </a:extLst>
          </p:cNvPr>
          <p:cNvSpPr>
            <a:spLocks noGrp="1"/>
          </p:cNvSpPr>
          <p:nvPr>
            <p:ph sz="quarter" idx="15"/>
          </p:nvPr>
        </p:nvSpPr>
        <p:spPr>
          <a:xfrm>
            <a:off x="478369" y="1881186"/>
            <a:ext cx="2813471" cy="4032251"/>
          </a:xfrm>
        </p:spPr>
        <p:txBody>
          <a:bodyPr/>
          <a:lstStyle/>
          <a:p>
            <a:pPr lvl="1"/>
            <a:r>
              <a:rPr lang="en-IE" dirty="0"/>
              <a:t>Il </a:t>
            </a:r>
            <a:r>
              <a:rPr lang="en-IE" dirty="0" err="1"/>
              <a:t>est</a:t>
            </a:r>
            <a:r>
              <a:rPr lang="en-IE" dirty="0"/>
              <a:t> possible de </a:t>
            </a:r>
            <a:r>
              <a:rPr lang="en-IE" dirty="0" err="1"/>
              <a:t>décomposer</a:t>
            </a:r>
            <a:r>
              <a:rPr lang="en-IE" dirty="0"/>
              <a:t> </a:t>
            </a:r>
            <a:r>
              <a:rPr lang="en-IE" dirty="0" err="1"/>
              <a:t>l’évolution</a:t>
            </a:r>
            <a:r>
              <a:rPr lang="en-IE" dirty="0"/>
              <a:t> </a:t>
            </a:r>
            <a:r>
              <a:rPr lang="en-IE" dirty="0" err="1"/>
              <a:t>temporelle</a:t>
            </a:r>
            <a:r>
              <a:rPr lang="en-IE" dirty="0"/>
              <a:t> de </a:t>
            </a:r>
            <a:r>
              <a:rPr lang="en-IE" dirty="0" err="1"/>
              <a:t>l’empreinte</a:t>
            </a:r>
            <a:r>
              <a:rPr lang="en-IE" dirty="0"/>
              <a:t> </a:t>
            </a:r>
            <a:r>
              <a:rPr lang="en-IE" dirty="0" err="1"/>
              <a:t>carbone</a:t>
            </a:r>
            <a:r>
              <a:rPr lang="en-IE" dirty="0"/>
              <a:t> </a:t>
            </a:r>
            <a:r>
              <a:rPr lang="en-IE" dirty="0" err="1"/>
              <a:t>en</a:t>
            </a:r>
            <a:r>
              <a:rPr lang="en-IE" dirty="0"/>
              <a:t> </a:t>
            </a:r>
            <a:r>
              <a:rPr lang="en-IE" dirty="0" err="1"/>
              <a:t>différents</a:t>
            </a:r>
            <a:r>
              <a:rPr lang="en-IE" dirty="0"/>
              <a:t> </a:t>
            </a:r>
            <a:r>
              <a:rPr lang="en-IE" dirty="0" err="1"/>
              <a:t>facteurs</a:t>
            </a:r>
            <a:endParaRPr lang="en-IE" dirty="0"/>
          </a:p>
          <a:p>
            <a:pPr lvl="1"/>
            <a:endParaRPr lang="en-IE" dirty="0"/>
          </a:p>
          <a:p>
            <a:pPr lvl="1"/>
            <a:r>
              <a:rPr lang="en-IE" dirty="0"/>
              <a:t>La </a:t>
            </a:r>
            <a:r>
              <a:rPr lang="en-IE" dirty="0" err="1"/>
              <a:t>décomposition</a:t>
            </a:r>
            <a:r>
              <a:rPr lang="en-IE" dirty="0"/>
              <a:t> la plus </a:t>
            </a:r>
            <a:r>
              <a:rPr lang="en-IE" dirty="0" err="1"/>
              <a:t>connue</a:t>
            </a:r>
            <a:r>
              <a:rPr lang="en-IE" dirty="0"/>
              <a:t> repose sur </a:t>
            </a:r>
            <a:r>
              <a:rPr lang="en-IE" dirty="0" err="1"/>
              <a:t>l’identité</a:t>
            </a:r>
            <a:r>
              <a:rPr lang="en-IE" dirty="0"/>
              <a:t> de Kaya</a:t>
            </a:r>
          </a:p>
        </p:txBody>
      </p:sp>
      <p:sp>
        <p:nvSpPr>
          <p:cNvPr id="22" name="Arrow: Right 21">
            <a:extLst>
              <a:ext uri="{FF2B5EF4-FFF2-40B4-BE49-F238E27FC236}">
                <a16:creationId xmlns:a16="http://schemas.microsoft.com/office/drawing/2014/main" id="{9CB939B4-2B4B-46D6-0FB8-6032A880E605}"/>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Content Placeholder 7">
            <a:extLst>
              <a:ext uri="{FF2B5EF4-FFF2-40B4-BE49-F238E27FC236}">
                <a16:creationId xmlns:a16="http://schemas.microsoft.com/office/drawing/2014/main" id="{2237AA85-7DDE-F2F6-2CF7-3A662D964BD9}"/>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“4_décomposition.ipynb” </a:t>
            </a:r>
            <a:r>
              <a:rPr lang="en-IE" i="1" dirty="0"/>
              <a:t>in progress</a:t>
            </a:r>
          </a:p>
        </p:txBody>
      </p:sp>
      <p:pic>
        <p:nvPicPr>
          <p:cNvPr id="28" name="Picture 27" descr="A graph of graph showing the amount of emission&#10;&#10;Description automatically generated with medium confidence">
            <a:extLst>
              <a:ext uri="{FF2B5EF4-FFF2-40B4-BE49-F238E27FC236}">
                <a16:creationId xmlns:a16="http://schemas.microsoft.com/office/drawing/2014/main" id="{41F415B7-8FF2-DC16-C723-589DD45D7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7" y="1553706"/>
            <a:ext cx="7741133" cy="4355432"/>
          </a:xfrm>
          <a:prstGeom prst="rect">
            <a:avLst/>
          </a:prstGeom>
        </p:spPr>
      </p:pic>
      <p:sp>
        <p:nvSpPr>
          <p:cNvPr id="30" name="TextBox 29">
            <a:extLst>
              <a:ext uri="{FF2B5EF4-FFF2-40B4-BE49-F238E27FC236}">
                <a16:creationId xmlns:a16="http://schemas.microsoft.com/office/drawing/2014/main" id="{F984BD60-B4DB-10E2-773D-77924F9B8621}"/>
              </a:ext>
            </a:extLst>
          </p:cNvPr>
          <p:cNvSpPr txBox="1"/>
          <p:nvPr/>
        </p:nvSpPr>
        <p:spPr>
          <a:xfrm>
            <a:off x="5133132" y="5994182"/>
            <a:ext cx="6723246" cy="246221"/>
          </a:xfrm>
          <a:prstGeom prst="rect">
            <a:avLst/>
          </a:prstGeom>
          <a:noFill/>
        </p:spPr>
        <p:txBody>
          <a:bodyPr wrap="square">
            <a:spAutoFit/>
          </a:bodyPr>
          <a:lstStyle/>
          <a:p>
            <a:r>
              <a:rPr lang="en-IE" sz="1000" dirty="0"/>
              <a:t>https://robbieandrew.github.io/GCB2023/PNG/s27_2023_Kaya_World.png</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25ED2CE-0ED4-2FBA-03C5-52DB78E010DA}"/>
                  </a:ext>
                </a:extLst>
              </p:cNvPr>
              <p:cNvSpPr txBox="1"/>
              <p:nvPr/>
            </p:nvSpPr>
            <p:spPr>
              <a:xfrm>
                <a:off x="202130" y="5276749"/>
                <a:ext cx="4810484" cy="569002"/>
              </a:xfrm>
              <a:prstGeom prst="rect">
                <a:avLst/>
              </a:prstGeom>
              <a:noFill/>
            </p:spPr>
            <p:txBody>
              <a:bodyPr wrap="none" lIns="0" tIns="0" rIns="0" bIns="0" rtlCol="0" anchor="b">
                <a:spAutoFit/>
              </a:bodyPr>
              <a:lstStyle/>
              <a:p>
                <a14:m>
                  <m:oMathPara xmlns:m="http://schemas.openxmlformats.org/officeDocument/2006/math">
                    <m:oMathParaPr>
                      <m:jc m:val="centerGroup"/>
                    </m:oMathParaPr>
                    <m:oMath xmlns:m="http://schemas.openxmlformats.org/officeDocument/2006/math">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 </m:t>
                      </m:r>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m:t>
                          </m:r>
                        </m:num>
                        <m:den>
                          <m:r>
                            <a:rPr lang="en-IE" b="0" i="1" smtClean="0">
                              <a:solidFill>
                                <a:schemeClr val="tx2">
                                  <a:lumMod val="60000"/>
                                  <a:lumOff val="40000"/>
                                </a:schemeClr>
                              </a:solidFill>
                              <a:latin typeface="Cambria Math" panose="02040503050406030204" pitchFamily="18" charset="0"/>
                            </a:rPr>
                            <m:t>𝐸𝑛𝑒𝑟𝑔𝑦</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𝐸𝑛𝑒𝑟𝑔𝑦</m:t>
                          </m:r>
                        </m:num>
                        <m:den>
                          <m:r>
                            <a:rPr lang="en-IE" b="0" i="1" smtClean="0">
                              <a:solidFill>
                                <a:schemeClr val="tx2">
                                  <a:lumMod val="60000"/>
                                  <a:lumOff val="40000"/>
                                </a:schemeClr>
                              </a:solidFill>
                              <a:latin typeface="Cambria Math" panose="02040503050406030204" pitchFamily="18" charset="0"/>
                            </a:rPr>
                            <m:t>𝐺𝐷𝑃</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𝐺𝐷𝑃</m:t>
                          </m:r>
                        </m:num>
                        <m:den>
                          <m:r>
                            <a:rPr lang="en-IE" b="0" i="1" smtClean="0">
                              <a:solidFill>
                                <a:schemeClr val="tx2">
                                  <a:lumMod val="60000"/>
                                  <a:lumOff val="40000"/>
                                </a:schemeClr>
                              </a:solidFill>
                              <a:latin typeface="Cambria Math" panose="02040503050406030204" pitchFamily="18" charset="0"/>
                            </a:rPr>
                            <m:t>𝑃𝑜𝑝𝑢𝑙𝑎𝑡𝑖𝑜𝑛</m:t>
                          </m:r>
                        </m:den>
                      </m:f>
                      <m:r>
                        <a:rPr lang="en-IE" b="0" i="1" smtClean="0">
                          <a:solidFill>
                            <a:schemeClr val="tx2">
                              <a:lumMod val="60000"/>
                              <a:lumOff val="40000"/>
                            </a:schemeClr>
                          </a:solidFill>
                          <a:latin typeface="Cambria Math" panose="02040503050406030204" pitchFamily="18" charset="0"/>
                        </a:rPr>
                        <m:t>𝑃𝑜𝑝𝑢𝑙𝑎𝑡𝑖𝑜𝑛</m:t>
                      </m:r>
                    </m:oMath>
                  </m:oMathPara>
                </a14:m>
                <a:endParaRPr lang="en-IE" sz="800" dirty="0">
                  <a:solidFill>
                    <a:schemeClr val="tx2">
                      <a:lumMod val="60000"/>
                      <a:lumOff val="40000"/>
                    </a:schemeClr>
                  </a:solidFill>
                  <a:latin typeface="+mn-lt"/>
                </a:endParaRPr>
              </a:p>
            </p:txBody>
          </p:sp>
        </mc:Choice>
        <mc:Fallback>
          <p:sp>
            <p:nvSpPr>
              <p:cNvPr id="34" name="TextBox 33">
                <a:extLst>
                  <a:ext uri="{FF2B5EF4-FFF2-40B4-BE49-F238E27FC236}">
                    <a16:creationId xmlns:a16="http://schemas.microsoft.com/office/drawing/2014/main" id="{325ED2CE-0ED4-2FBA-03C5-52DB78E010DA}"/>
                  </a:ext>
                </a:extLst>
              </p:cNvPr>
              <p:cNvSpPr txBox="1">
                <a:spLocks noRot="1" noChangeAspect="1" noMove="1" noResize="1" noEditPoints="1" noAdjustHandles="1" noChangeArrowheads="1" noChangeShapeType="1" noTextEdit="1"/>
              </p:cNvSpPr>
              <p:nvPr/>
            </p:nvSpPr>
            <p:spPr>
              <a:xfrm>
                <a:off x="202130" y="5276749"/>
                <a:ext cx="4810484" cy="569002"/>
              </a:xfrm>
              <a:prstGeom prst="rect">
                <a:avLst/>
              </a:prstGeom>
              <a:blipFill>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2621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text">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analyse du </a:t>
            </a:r>
            <a:r>
              <a:rPr lang="en-IE" dirty="0" err="1"/>
              <a:t>découplage</a:t>
            </a:r>
            <a:endParaRPr lang="en-IE" dirty="0"/>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pic>
        <p:nvPicPr>
          <p:cNvPr id="8" name="!!chart">
            <a:extLst>
              <a:ext uri="{FF2B5EF4-FFF2-40B4-BE49-F238E27FC236}">
                <a16:creationId xmlns:a16="http://schemas.microsoft.com/office/drawing/2014/main" id="{E2E5EC38-8F51-268C-E1B3-435ECDAA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420" y="3002280"/>
            <a:ext cx="3893820" cy="346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75FD-980E-DF04-0F8A-C7636526BD3A}"/>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EC6F946-3C3B-294C-897E-FD8B7A1E15A7}"/>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89697FBA-E0DD-DD73-5F19-CD6EAC1AEB2C}"/>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p:txBody>
      </p:sp>
      <p:pic>
        <p:nvPicPr>
          <p:cNvPr id="6" name="!!chart">
            <a:extLst>
              <a:ext uri="{FF2B5EF4-FFF2-40B4-BE49-F238E27FC236}">
                <a16:creationId xmlns:a16="http://schemas.microsoft.com/office/drawing/2014/main" id="{B37F8992-6477-72C7-3ABF-435131D92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400" y="1558800"/>
            <a:ext cx="7448824" cy="497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a:extLst>
              <a:ext uri="{FF2B5EF4-FFF2-40B4-BE49-F238E27FC236}">
                <a16:creationId xmlns:a16="http://schemas.microsoft.com/office/drawing/2014/main" id="{4BFB1804-9C6C-D14A-B4FA-E0EA9212DEC8}"/>
              </a:ext>
            </a:extLst>
          </p:cNvPr>
          <p:cNvSpPr txBox="1">
            <a:spLocks/>
          </p:cNvSpPr>
          <p:nvPr/>
        </p:nvSpPr>
        <p:spPr>
          <a:xfrm>
            <a:off x="478370" y="1881186"/>
            <a:ext cx="3791012" cy="4357689"/>
          </a:xfrm>
          <a:prstGeom prst="rect">
            <a:avLst/>
          </a:prstGeom>
        </p:spPr>
        <p:txBody>
          <a:bodyPr vert="horz" lIns="0" tIns="0" rIns="0" bIns="0" rtlCol="0">
            <a:normAutofit lnSpcReduction="10000"/>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8" name="Arrow: Right 7">
            <a:extLst>
              <a:ext uri="{FF2B5EF4-FFF2-40B4-BE49-F238E27FC236}">
                <a16:creationId xmlns:a16="http://schemas.microsoft.com/office/drawing/2014/main" id="{BADA184B-4427-06CD-4E18-54F41314D270}"/>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C5FAE44E-4599-11D7-992C-8609A0DAD0F7}"/>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Tree>
    <p:extLst>
      <p:ext uri="{BB962C8B-B14F-4D97-AF65-F5344CB8AC3E}">
        <p14:creationId xmlns:p14="http://schemas.microsoft.com/office/powerpoint/2010/main" val="878735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04FD-50F6-DAFD-8062-0DF10A31BD06}"/>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07BA56B-3FEE-41C4-26D9-C15ECF20339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DE384FE5-FFBD-0893-0606-B4841D5AE315}"/>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a:p>
            <a:endParaRPr lang="en-IE" dirty="0"/>
          </a:p>
        </p:txBody>
      </p:sp>
      <p:pic>
        <p:nvPicPr>
          <p:cNvPr id="9217" name="Picture 1">
            <a:extLst>
              <a:ext uri="{FF2B5EF4-FFF2-40B4-BE49-F238E27FC236}">
                <a16:creationId xmlns:a16="http://schemas.microsoft.com/office/drawing/2014/main" id="{4F9B75FD-A0F8-7D3C-7D15-A6E6100CF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735" y="1723735"/>
            <a:ext cx="7606318" cy="49689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a:extLst>
              <a:ext uri="{FF2B5EF4-FFF2-40B4-BE49-F238E27FC236}">
                <a16:creationId xmlns:a16="http://schemas.microsoft.com/office/drawing/2014/main" id="{A172F2E1-6006-5775-F13C-46E7C78A61F2}"/>
              </a:ext>
            </a:extLst>
          </p:cNvPr>
          <p:cNvSpPr txBox="1">
            <a:spLocks/>
          </p:cNvSpPr>
          <p:nvPr/>
        </p:nvSpPr>
        <p:spPr>
          <a:xfrm>
            <a:off x="478370" y="1881186"/>
            <a:ext cx="3791012" cy="4357689"/>
          </a:xfrm>
          <a:prstGeom prst="rect">
            <a:avLst/>
          </a:prstGeom>
        </p:spPr>
        <p:txBody>
          <a:bodyPr vert="horz" lIns="0" tIns="0" rIns="0" bIns="0" rtlCol="0">
            <a:norm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err="1"/>
              <a:t>Même</a:t>
            </a:r>
            <a:r>
              <a:rPr lang="en-IE" dirty="0"/>
              <a:t> chose </a:t>
            </a:r>
            <a:r>
              <a:rPr lang="en-IE" dirty="0" err="1"/>
              <a:t>ici</a:t>
            </a:r>
            <a:r>
              <a:rPr lang="en-IE" dirty="0"/>
              <a:t> avec la </a:t>
            </a:r>
            <a:r>
              <a:rPr lang="en-IE" dirty="0" err="1"/>
              <a:t>comparaison</a:t>
            </a:r>
            <a:r>
              <a:rPr lang="en-IE" dirty="0"/>
              <a:t> </a:t>
            </a:r>
            <a:r>
              <a:rPr lang="en-IE" dirty="0" err="1"/>
              <a:t>empreinte</a:t>
            </a:r>
            <a:r>
              <a:rPr lang="en-IE" dirty="0"/>
              <a:t> </a:t>
            </a:r>
            <a:r>
              <a:rPr lang="en-IE" dirty="0" err="1"/>
              <a:t>territoriale</a:t>
            </a:r>
            <a:r>
              <a:rPr lang="en-IE" dirty="0"/>
              <a:t>/</a:t>
            </a:r>
            <a:r>
              <a:rPr lang="en-IE" dirty="0" err="1"/>
              <a:t>empreinte</a:t>
            </a:r>
            <a:endParaRPr lang="en-IE" dirty="0"/>
          </a:p>
          <a:p>
            <a:pPr lvl="1"/>
            <a:endParaRPr lang="en-IE" dirty="0"/>
          </a:p>
          <a:p>
            <a:pPr lvl="1"/>
            <a:r>
              <a:rPr lang="en-IE" dirty="0"/>
              <a:t>Pour </a:t>
            </a:r>
            <a:r>
              <a:rPr lang="en-IE" dirty="0" err="1"/>
              <a:t>Allemagne</a:t>
            </a:r>
            <a:r>
              <a:rPr lang="en-IE" dirty="0"/>
              <a:t>, France, Belgique, Suisse</a:t>
            </a:r>
          </a:p>
          <a:p>
            <a:pPr lvl="1"/>
            <a:endParaRPr lang="en-IE" dirty="0"/>
          </a:p>
          <a:p>
            <a:pPr lvl="1"/>
            <a:r>
              <a:rPr lang="en-IE" dirty="0"/>
              <a:t>(Luxembourg à </a:t>
            </a:r>
            <a:r>
              <a:rPr lang="en-IE" dirty="0" err="1"/>
              <a:t>ajouter</a:t>
            </a:r>
            <a:r>
              <a:rPr lang="en-IE" dirty="0"/>
              <a:t>)</a:t>
            </a:r>
          </a:p>
        </p:txBody>
      </p:sp>
    </p:spTree>
    <p:extLst>
      <p:ext uri="{BB962C8B-B14F-4D97-AF65-F5344CB8AC3E}">
        <p14:creationId xmlns:p14="http://schemas.microsoft.com/office/powerpoint/2010/main" val="239418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“Analyse entrées-sorties”? (</a:t>
            </a:r>
            <a:r>
              <a:rPr lang="en-IE" dirty="0" err="1"/>
              <a:t>ou</a:t>
            </a:r>
            <a:r>
              <a:rPr lang="en-IE" dirty="0"/>
              <a:t> 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err="1"/>
              <a:t>L’analyse</a:t>
            </a:r>
            <a:r>
              <a:rPr lang="en-IE" dirty="0"/>
              <a:t> entrée sortie </a:t>
            </a:r>
            <a:r>
              <a:rPr lang="en-IE" dirty="0" err="1"/>
              <a:t>est</a:t>
            </a:r>
            <a:r>
              <a:rPr lang="en-IE" dirty="0"/>
              <a:t> </a:t>
            </a:r>
            <a:r>
              <a:rPr lang="en-IE" dirty="0" err="1"/>
              <a:t>une</a:t>
            </a:r>
            <a:r>
              <a:rPr lang="en-IE" dirty="0"/>
              <a:t> </a:t>
            </a:r>
            <a:r>
              <a:rPr lang="en-IE" dirty="0" err="1"/>
              <a:t>procédure</a:t>
            </a:r>
            <a:r>
              <a:rPr lang="en-IE" dirty="0"/>
              <a:t> </a:t>
            </a:r>
            <a:r>
              <a:rPr lang="en-IE" dirty="0" err="1"/>
              <a:t>comptable</a:t>
            </a:r>
            <a:r>
              <a:rPr lang="en-IE" dirty="0"/>
              <a:t> qui </a:t>
            </a:r>
            <a:r>
              <a:rPr lang="en-IE" dirty="0" err="1"/>
              <a:t>s’appuie</a:t>
            </a:r>
            <a:r>
              <a:rPr lang="en-IE" dirty="0"/>
              <a:t> sur les tableaux entrées-sorties (TES)</a:t>
            </a:r>
          </a:p>
          <a:p>
            <a:r>
              <a:rPr lang="en-IE" dirty="0"/>
              <a:t>Les tableaux entrées-sorties </a:t>
            </a:r>
            <a:r>
              <a:rPr lang="en-IE" dirty="0" err="1"/>
              <a:t>donnent</a:t>
            </a:r>
            <a:r>
              <a:rPr lang="en-IE" dirty="0"/>
              <a:t>…</a:t>
            </a:r>
          </a:p>
          <a:p>
            <a:pPr lvl="1"/>
            <a:r>
              <a:rPr lang="en-IE" dirty="0"/>
              <a:t>…la production </a:t>
            </a:r>
            <a:r>
              <a:rPr lang="en-IE" dirty="0" err="1"/>
              <a:t>totale</a:t>
            </a:r>
            <a:r>
              <a:rPr lang="en-IE" dirty="0"/>
              <a:t> </a:t>
            </a:r>
            <a:r>
              <a:rPr lang="en-IE" dirty="0" err="1"/>
              <a:t>d’une</a:t>
            </a:r>
            <a:r>
              <a:rPr lang="en-IE" dirty="0"/>
              <a:t> </a:t>
            </a:r>
            <a:r>
              <a:rPr lang="en-IE" dirty="0" err="1"/>
              <a:t>industrie</a:t>
            </a:r>
            <a:endParaRPr lang="en-IE" dirty="0"/>
          </a:p>
          <a:p>
            <a:pPr lvl="1"/>
            <a:r>
              <a:rPr lang="en-IE" dirty="0"/>
              <a:t>…</a:t>
            </a:r>
            <a:r>
              <a:rPr lang="en-IE" dirty="0" err="1"/>
              <a:t>ce</a:t>
            </a:r>
            <a:r>
              <a:rPr lang="en-IE" dirty="0"/>
              <a:t> qui </a:t>
            </a:r>
            <a:r>
              <a:rPr lang="en-IE" dirty="0" err="1"/>
              <a:t>est</a:t>
            </a:r>
            <a:r>
              <a:rPr lang="en-IE" dirty="0"/>
              <a:t> </a:t>
            </a:r>
            <a:r>
              <a:rPr lang="en-IE" dirty="0" err="1"/>
              <a:t>vendu</a:t>
            </a:r>
            <a:r>
              <a:rPr lang="en-IE" dirty="0"/>
              <a:t> par </a:t>
            </a:r>
            <a:r>
              <a:rPr lang="en-IE" dirty="0" err="1"/>
              <a:t>une</a:t>
            </a:r>
            <a:r>
              <a:rPr lang="en-IE" dirty="0"/>
              <a:t> </a:t>
            </a:r>
            <a:r>
              <a:rPr lang="en-IE" dirty="0" err="1"/>
              <a:t>industrie</a:t>
            </a:r>
            <a:r>
              <a:rPr lang="en-IE" dirty="0"/>
              <a:t> à </a:t>
            </a:r>
            <a:r>
              <a:rPr lang="en-IE" dirty="0" err="1"/>
              <a:t>d’autres</a:t>
            </a:r>
            <a:r>
              <a:rPr lang="en-IE" dirty="0"/>
              <a:t> </a:t>
            </a:r>
            <a:r>
              <a:rPr lang="en-IE" dirty="0" err="1"/>
              <a:t>secteurs</a:t>
            </a:r>
            <a:r>
              <a:rPr lang="en-IE" dirty="0"/>
              <a:t> (et au </a:t>
            </a:r>
            <a:r>
              <a:rPr lang="en-IE" dirty="0" err="1"/>
              <a:t>sien</a:t>
            </a:r>
            <a:r>
              <a:rPr lang="en-IE" dirty="0"/>
              <a:t>) et </a:t>
            </a:r>
            <a:r>
              <a:rPr lang="en-IE" dirty="0" err="1"/>
              <a:t>ses</a:t>
            </a:r>
            <a:r>
              <a:rPr lang="en-IE" dirty="0"/>
              <a:t> “entrées”</a:t>
            </a:r>
          </a:p>
          <a:p>
            <a:pPr lvl="1"/>
            <a:r>
              <a:rPr lang="en-IE" dirty="0"/>
              <a:t>…</a:t>
            </a:r>
            <a:r>
              <a:rPr lang="en-IE" dirty="0" err="1"/>
              <a:t>ce</a:t>
            </a:r>
            <a:r>
              <a:rPr lang="en-IE" dirty="0"/>
              <a:t> qui </a:t>
            </a:r>
            <a:r>
              <a:rPr lang="en-IE" dirty="0" err="1"/>
              <a:t>est</a:t>
            </a:r>
            <a:r>
              <a:rPr lang="en-IE" dirty="0"/>
              <a:t> </a:t>
            </a:r>
            <a:r>
              <a:rPr lang="en-IE" dirty="0" err="1"/>
              <a:t>acheté</a:t>
            </a:r>
            <a:r>
              <a:rPr lang="en-IE" dirty="0"/>
              <a:t> par </a:t>
            </a:r>
            <a:r>
              <a:rPr lang="en-IE" dirty="0" err="1"/>
              <a:t>une</a:t>
            </a:r>
            <a:r>
              <a:rPr lang="en-IE" dirty="0"/>
              <a:t> </a:t>
            </a:r>
            <a:r>
              <a:rPr lang="en-IE" dirty="0" err="1"/>
              <a:t>industrie</a:t>
            </a:r>
            <a:r>
              <a:rPr lang="en-IE" dirty="0"/>
              <a:t> </a:t>
            </a:r>
            <a:r>
              <a:rPr lang="en-IE" dirty="0" err="1"/>
              <a:t>afin</a:t>
            </a:r>
            <a:r>
              <a:rPr lang="en-IE" dirty="0"/>
              <a:t> de </a:t>
            </a:r>
            <a:r>
              <a:rPr lang="en-IE" dirty="0" err="1"/>
              <a:t>fabriquer</a:t>
            </a:r>
            <a:r>
              <a:rPr lang="en-IE" dirty="0"/>
              <a:t> </a:t>
            </a:r>
            <a:r>
              <a:rPr lang="en-IE" dirty="0" err="1"/>
              <a:t>ses</a:t>
            </a:r>
            <a:r>
              <a:rPr lang="en-IE" dirty="0"/>
              <a:t> </a:t>
            </a:r>
            <a:r>
              <a:rPr lang="en-IE" dirty="0" err="1"/>
              <a:t>produits</a:t>
            </a:r>
            <a:r>
              <a:rPr lang="en-IE" dirty="0"/>
              <a:t> et services (</a:t>
            </a:r>
            <a:r>
              <a:rPr lang="en-IE" dirty="0" err="1"/>
              <a:t>comme</a:t>
            </a:r>
            <a:r>
              <a:rPr lang="en-IE" dirty="0"/>
              <a:t> le fait </a:t>
            </a:r>
            <a:r>
              <a:rPr lang="en-IE" dirty="0" err="1"/>
              <a:t>une</a:t>
            </a:r>
            <a:r>
              <a:rPr lang="en-IE" dirty="0"/>
              <a:t> </a:t>
            </a:r>
            <a:r>
              <a:rPr lang="en-IE" dirty="0" err="1"/>
              <a:t>recette</a:t>
            </a:r>
            <a:r>
              <a:rPr lang="en-IE" dirty="0"/>
              <a:t> de cuisine)</a:t>
            </a:r>
          </a:p>
          <a:p>
            <a:endParaRPr lang="en-IE" dirty="0"/>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err="1"/>
              <a:t>Chaque</a:t>
            </a:r>
            <a:r>
              <a:rPr lang="en-IE" dirty="0"/>
              <a:t> pays </a:t>
            </a:r>
            <a:r>
              <a:rPr lang="en-IE" dirty="0" err="1"/>
              <a:t>publie</a:t>
            </a:r>
            <a:r>
              <a:rPr lang="en-IE" dirty="0"/>
              <a:t> </a:t>
            </a:r>
            <a:r>
              <a:rPr lang="en-IE" dirty="0" err="1"/>
              <a:t>régulièrement</a:t>
            </a:r>
            <a:r>
              <a:rPr lang="en-IE" dirty="0"/>
              <a:t> </a:t>
            </a:r>
            <a:r>
              <a:rPr lang="en-IE" dirty="0" err="1"/>
              <a:t>ses</a:t>
            </a:r>
            <a:r>
              <a:rPr lang="en-IE" dirty="0"/>
              <a:t> TES</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Aperçu</a:t>
            </a:r>
          </a:p>
        </p:txBody>
      </p:sp>
      <p:pic>
        <p:nvPicPr>
          <p:cNvPr id="9" name="Picture 8">
            <a:extLst>
              <a:ext uri="{FF2B5EF4-FFF2-40B4-BE49-F238E27FC236}">
                <a16:creationId xmlns:a16="http://schemas.microsoft.com/office/drawing/2014/main" id="{45D6624D-1460-4559-830A-AC27FDFD4D69}"/>
              </a:ext>
            </a:extLst>
          </p:cNvPr>
          <p:cNvPicPr>
            <a:picLocks noChangeAspect="1"/>
          </p:cNvPicPr>
          <p:nvPr/>
        </p:nvPicPr>
        <p:blipFill>
          <a:blip r:embed="rId2"/>
          <a:stretch>
            <a:fillRect/>
          </a:stretch>
        </p:blipFill>
        <p:spPr>
          <a:xfrm>
            <a:off x="6673174" y="2752723"/>
            <a:ext cx="4413926" cy="2564963"/>
          </a:xfrm>
          <a:prstGeom prst="rect">
            <a:avLst/>
          </a:prstGeom>
        </p:spPr>
      </p:pic>
      <p:sp>
        <p:nvSpPr>
          <p:cNvPr id="10" name="Rectangle 9">
            <a:extLst>
              <a:ext uri="{FF2B5EF4-FFF2-40B4-BE49-F238E27FC236}">
                <a16:creationId xmlns:a16="http://schemas.microsoft.com/office/drawing/2014/main" id="{C3F7D626-45FE-4947-BEE3-09DAB8F75E5B}"/>
              </a:ext>
            </a:extLst>
          </p:cNvPr>
          <p:cNvSpPr/>
          <p:nvPr/>
        </p:nvSpPr>
        <p:spPr>
          <a:xfrm>
            <a:off x="6562803" y="5544105"/>
            <a:ext cx="2906565" cy="261610"/>
          </a:xfrm>
          <a:prstGeom prst="rect">
            <a:avLst/>
          </a:prstGeom>
        </p:spPr>
        <p:txBody>
          <a:bodyPr wrap="none">
            <a:spAutoFit/>
          </a:bodyPr>
          <a:lstStyle/>
          <a:p>
            <a:r>
              <a:rPr lang="en-IE" sz="1100" dirty="0">
                <a:hlinkClick r:id="rId3"/>
              </a:rPr>
              <a:t>https://www.insee.fr/fr/statistiques/4494213</a:t>
            </a:r>
            <a:r>
              <a:rPr lang="en-IE" sz="11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04|Autres </a:t>
            </a:r>
            <a:r>
              <a:rPr lang="en-IE" dirty="0" err="1"/>
              <a:t>exemples</a:t>
            </a:r>
            <a:r>
              <a:rPr lang="en-IE" dirty="0"/>
              <a:t> </a:t>
            </a:r>
            <a:r>
              <a:rPr lang="en-IE" dirty="0" err="1"/>
              <a:t>d’application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dirty="0" err="1"/>
              <a:t>Résultats</a:t>
            </a:r>
            <a:r>
              <a:rPr lang="en-IE" dirty="0"/>
              <a:t> EXIOBASE agrégés</a:t>
            </a:r>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3768149" cy="4405312"/>
          </a:xfrm>
        </p:spPr>
        <p:txBody>
          <a:bodyPr>
            <a:normAutofit lnSpcReduction="10000"/>
          </a:bodyPr>
          <a:lstStyle/>
          <a:p>
            <a:pPr lvl="1"/>
            <a:r>
              <a:rPr lang="en-IE" dirty="0"/>
              <a:t>Les </a:t>
            </a:r>
            <a:r>
              <a:rPr lang="en-IE" dirty="0" err="1"/>
              <a:t>résultats</a:t>
            </a:r>
            <a:r>
              <a:rPr lang="en-IE" dirty="0"/>
              <a:t> agrégés par impacts </a:t>
            </a:r>
            <a:r>
              <a:rPr lang="en-IE" dirty="0" err="1"/>
              <a:t>environnementaux</a:t>
            </a:r>
            <a:r>
              <a:rPr lang="en-IE" dirty="0"/>
              <a:t> et par pays </a:t>
            </a:r>
            <a:r>
              <a:rPr lang="en-IE" dirty="0" err="1"/>
              <a:t>sont</a:t>
            </a:r>
            <a:r>
              <a:rPr lang="en-IE" dirty="0"/>
              <a:t> </a:t>
            </a:r>
            <a:r>
              <a:rPr lang="en-IE" dirty="0" err="1"/>
              <a:t>directement</a:t>
            </a:r>
            <a:r>
              <a:rPr lang="en-IE" dirty="0"/>
              <a:t> </a:t>
            </a:r>
            <a:r>
              <a:rPr lang="en-IE" dirty="0" err="1"/>
              <a:t>disponibles</a:t>
            </a:r>
            <a:r>
              <a:rPr lang="en-IE" dirty="0"/>
              <a:t> à </a:t>
            </a:r>
            <a:r>
              <a:rPr lang="en-IE" dirty="0">
                <a:hlinkClick r:id="rId2"/>
              </a:rPr>
              <a:t>https://environmentalfootprints.org</a:t>
            </a:r>
            <a:endParaRPr lang="en-IE" dirty="0"/>
          </a:p>
          <a:p>
            <a:pPr lvl="1"/>
            <a:endParaRPr lang="en-IE" dirty="0"/>
          </a:p>
          <a:p>
            <a:pPr lvl="1"/>
            <a:r>
              <a:rPr lang="en-IE" dirty="0"/>
              <a:t>5 types </a:t>
            </a:r>
            <a:r>
              <a:rPr lang="en-IE" dirty="0" err="1"/>
              <a:t>d’impacts</a:t>
            </a:r>
            <a:r>
              <a:rPr lang="en-IE" dirty="0"/>
              <a:t> </a:t>
            </a:r>
            <a:r>
              <a:rPr lang="en-IE" dirty="0" err="1"/>
              <a:t>sont</a:t>
            </a:r>
            <a:r>
              <a:rPr lang="en-IE" dirty="0"/>
              <a:t> </a:t>
            </a:r>
            <a:r>
              <a:rPr lang="en-IE" dirty="0" err="1"/>
              <a:t>disponibles</a:t>
            </a:r>
            <a:r>
              <a:rPr lang="en-IE" dirty="0"/>
              <a:t> (GES, </a:t>
            </a:r>
            <a:r>
              <a:rPr lang="en-IE" dirty="0" err="1"/>
              <a:t>énergie</a:t>
            </a:r>
            <a:r>
              <a:rPr lang="en-IE" dirty="0"/>
              <a:t>, </a:t>
            </a:r>
            <a:r>
              <a:rPr lang="en-IE" dirty="0" err="1"/>
              <a:t>matériaux</a:t>
            </a:r>
            <a:r>
              <a:rPr lang="en-IE" dirty="0"/>
              <a:t>, eau (</a:t>
            </a:r>
            <a:r>
              <a:rPr lang="en-IE" dirty="0" err="1"/>
              <a:t>bleue</a:t>
            </a:r>
            <a:r>
              <a:rPr lang="en-IE" dirty="0"/>
              <a:t>) et emprise au sol) pour production, </a:t>
            </a:r>
            <a:r>
              <a:rPr lang="en-IE" dirty="0" err="1"/>
              <a:t>consommation</a:t>
            </a:r>
            <a:r>
              <a:rPr lang="en-IE" dirty="0"/>
              <a:t>, </a:t>
            </a:r>
            <a:r>
              <a:rPr lang="en-IE" dirty="0" err="1"/>
              <a:t>échanges</a:t>
            </a:r>
            <a:r>
              <a:rPr lang="en-IE" dirty="0"/>
              <a:t> nets (imports-exports), </a:t>
            </a:r>
            <a:r>
              <a:rPr lang="en-IE" dirty="0" err="1"/>
              <a:t>consommation</a:t>
            </a:r>
            <a:r>
              <a:rPr lang="en-IE" dirty="0"/>
              <a:t> per capita, et production et </a:t>
            </a:r>
            <a:r>
              <a:rPr lang="en-IE" dirty="0" err="1"/>
              <a:t>consommation</a:t>
            </a:r>
            <a:r>
              <a:rPr lang="en-IE" dirty="0"/>
              <a:t> par </a:t>
            </a:r>
            <a:r>
              <a:rPr lang="en-IE" dirty="0" err="1"/>
              <a:t>unité</a:t>
            </a:r>
            <a:r>
              <a:rPr lang="en-IE" dirty="0"/>
              <a:t> de PIB</a:t>
            </a:r>
          </a:p>
          <a:p>
            <a:pPr lvl="1"/>
            <a:endParaRPr lang="en-IE" dirty="0"/>
          </a:p>
          <a:p>
            <a:pPr lvl="1"/>
            <a:r>
              <a:rPr lang="en-IE" dirty="0"/>
              <a:t>Attention: la </a:t>
            </a:r>
            <a:r>
              <a:rPr lang="en-IE" dirty="0" err="1"/>
              <a:t>série</a:t>
            </a:r>
            <a:r>
              <a:rPr lang="en-IE" dirty="0"/>
              <a:t> </a:t>
            </a:r>
            <a:r>
              <a:rPr lang="en-IE" dirty="0" err="1"/>
              <a:t>temporelle</a:t>
            </a:r>
            <a:r>
              <a:rPr lang="en-IE" dirty="0"/>
              <a:t> </a:t>
            </a:r>
            <a:r>
              <a:rPr lang="en-IE" dirty="0" err="1"/>
              <a:t>s’arrête</a:t>
            </a:r>
            <a:r>
              <a:rPr lang="en-IE" dirty="0"/>
              <a:t> </a:t>
            </a:r>
            <a:r>
              <a:rPr lang="en-IE" dirty="0" err="1"/>
              <a:t>en</a:t>
            </a:r>
            <a:r>
              <a:rPr lang="en-IE" dirty="0"/>
              <a:t>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dirty="0" err="1"/>
              <a:t>Comparaison</a:t>
            </a:r>
            <a:r>
              <a:rPr lang="en-IE" dirty="0"/>
              <a:t> entre bases de données</a:t>
            </a:r>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err="1"/>
              <a:t>Comparatif</a:t>
            </a:r>
            <a:r>
              <a:rPr lang="en-IE" dirty="0"/>
              <a:t> entre Eora, EXIOBASE (2.3, 3.41, 3.7) et WIOD</a:t>
            </a:r>
          </a:p>
          <a:p>
            <a:pPr lvl="1"/>
            <a:endParaRPr lang="en-IE" dirty="0"/>
          </a:p>
          <a:p>
            <a:pPr lvl="1"/>
            <a:r>
              <a:rPr lang="en-IE" dirty="0"/>
              <a:t>Pour </a:t>
            </a:r>
            <a:r>
              <a:rPr lang="en-IE" dirty="0" err="1"/>
              <a:t>une</a:t>
            </a:r>
            <a:r>
              <a:rPr lang="en-IE" dirty="0"/>
              <a:t> </a:t>
            </a:r>
            <a:r>
              <a:rPr lang="en-IE" dirty="0" err="1"/>
              <a:t>trentaine</a:t>
            </a:r>
            <a:r>
              <a:rPr lang="en-IE" dirty="0"/>
              <a:t> </a:t>
            </a:r>
            <a:r>
              <a:rPr lang="en-IE" dirty="0" err="1"/>
              <a:t>d’indicateurs</a:t>
            </a:r>
            <a:r>
              <a:rPr lang="en-IE" dirty="0"/>
              <a:t>, 7 perspectives (prod, cons…), et 17 </a:t>
            </a:r>
            <a:r>
              <a:rPr lang="en-IE" dirty="0" err="1"/>
              <a:t>secteurs</a:t>
            </a:r>
            <a:endParaRPr lang="en-IE" dirty="0"/>
          </a:p>
          <a:p>
            <a:pPr lvl="1"/>
            <a:endParaRPr lang="en-IE" dirty="0"/>
          </a:p>
          <a:p>
            <a:pPr lvl="1"/>
            <a:r>
              <a:rPr lang="en-IE" b="1" dirty="0"/>
              <a:t>À noter </a:t>
            </a:r>
            <a:r>
              <a:rPr lang="en-IE" dirty="0"/>
              <a:t>: pour </a:t>
            </a:r>
            <a:r>
              <a:rPr lang="en-IE" dirty="0" err="1"/>
              <a:t>ce</a:t>
            </a:r>
            <a:r>
              <a:rPr lang="en-IE" dirty="0"/>
              <a:t> qui </a:t>
            </a:r>
            <a:r>
              <a:rPr lang="en-IE" dirty="0" err="1"/>
              <a:t>concerne</a:t>
            </a:r>
            <a:r>
              <a:rPr lang="en-IE" dirty="0"/>
              <a:t> le Luxembourg, Eora </a:t>
            </a:r>
            <a:r>
              <a:rPr lang="en-IE" dirty="0" err="1"/>
              <a:t>donne</a:t>
            </a:r>
            <a:r>
              <a:rPr lang="en-IE" dirty="0"/>
              <a:t> des </a:t>
            </a:r>
            <a:r>
              <a:rPr lang="en-IE" dirty="0" err="1"/>
              <a:t>résultats</a:t>
            </a:r>
            <a:r>
              <a:rPr lang="en-IE" dirty="0"/>
              <a:t> </a:t>
            </a:r>
            <a:r>
              <a:rPr lang="en-IE" dirty="0" err="1"/>
              <a:t>d’empreinte</a:t>
            </a:r>
            <a:r>
              <a:rPr lang="en-IE" dirty="0"/>
              <a:t> </a:t>
            </a:r>
            <a:r>
              <a:rPr lang="en-IE" dirty="0" err="1"/>
              <a:t>carbone</a:t>
            </a:r>
            <a:r>
              <a:rPr lang="en-IE" dirty="0"/>
              <a:t> bien </a:t>
            </a:r>
            <a:r>
              <a:rPr lang="en-IE" dirty="0" err="1"/>
              <a:t>supérieurs</a:t>
            </a:r>
            <a:r>
              <a:rPr lang="en-IE" dirty="0"/>
              <a:t> aux </a:t>
            </a:r>
            <a:r>
              <a:rPr lang="en-IE" dirty="0" err="1"/>
              <a:t>autres</a:t>
            </a:r>
            <a:r>
              <a:rPr lang="en-IE" dirty="0"/>
              <a:t> bases</a:t>
            </a:r>
          </a:p>
          <a:p>
            <a:pPr lvl="1"/>
            <a:endParaRPr lang="en-IE" dirty="0"/>
          </a:p>
          <a:p>
            <a:pPr lvl="1"/>
            <a:r>
              <a:rPr lang="en-IE" dirty="0"/>
              <a:t>Disponible à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dirty="0"/>
              <a:t>Tracer les flux de </a:t>
            </a:r>
            <a:r>
              <a:rPr lang="en-IE" dirty="0" err="1"/>
              <a:t>gaz</a:t>
            </a:r>
            <a:r>
              <a:rPr lang="en-IE" dirty="0"/>
              <a:t> à </a:t>
            </a:r>
            <a:r>
              <a:rPr lang="en-IE" dirty="0" err="1"/>
              <a:t>effet</a:t>
            </a:r>
            <a:r>
              <a:rPr lang="en-IE" dirty="0"/>
              <a:t> de </a:t>
            </a:r>
            <a:r>
              <a:rPr lang="en-IE" dirty="0" err="1"/>
              <a:t>serre</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pic>
        <p:nvPicPr>
          <p:cNvPr id="8" name="Content Placeholder 7">
            <a:extLst>
              <a:ext uri="{FF2B5EF4-FFF2-40B4-BE49-F238E27FC236}">
                <a16:creationId xmlns:a16="http://schemas.microsoft.com/office/drawing/2014/main" id="{EF0DA041-C831-C3DC-5620-C0DF4F2831AB}"/>
              </a:ext>
            </a:extLst>
          </p:cNvPr>
          <p:cNvPicPr>
            <a:picLocks noGrp="1" noChangeAspect="1"/>
          </p:cNvPicPr>
          <p:nvPr>
            <p:ph sz="quarter" idx="15"/>
          </p:nvPr>
        </p:nvPicPr>
        <p:blipFill>
          <a:blip r:embed="rId2"/>
          <a:stretch>
            <a:fillRect/>
          </a:stretch>
        </p:blipFill>
        <p:spPr>
          <a:xfrm>
            <a:off x="982766" y="1556814"/>
            <a:ext cx="10226468" cy="5301186"/>
          </a:xfrm>
        </p:spPr>
      </p:pic>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3"/>
              </a:rPr>
              <a:t>https://sankey.theshiftproject.org/</a:t>
            </a:r>
            <a:r>
              <a:rPr lang="en-IE" dirty="0"/>
              <a:t> </a:t>
            </a:r>
          </a:p>
        </p:txBody>
      </p:sp>
    </p:spTree>
    <p:extLst>
      <p:ext uri="{BB962C8B-B14F-4D97-AF65-F5344CB8AC3E}">
        <p14:creationId xmlns:p14="http://schemas.microsoft.com/office/powerpoint/2010/main" val="3979897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dirty="0" err="1"/>
              <a:t>émissions</a:t>
            </a:r>
            <a:r>
              <a:rPr lang="en-IE" dirty="0"/>
              <a:t> de CO</a:t>
            </a:r>
            <a:r>
              <a:rPr lang="en-IE" baseline="-25000" dirty="0"/>
              <a:t>2</a:t>
            </a:r>
            <a:r>
              <a:rPr lang="en-IE" dirty="0"/>
              <a:t> </a:t>
            </a:r>
            <a:r>
              <a:rPr lang="en-IE" dirty="0" err="1"/>
              <a:t>liées</a:t>
            </a:r>
            <a:r>
              <a:rPr lang="en-IE" dirty="0"/>
              <a:t> au commerce international</a:t>
            </a:r>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Données du Global Carbon Budget, qui utilise la table </a:t>
            </a:r>
            <a:r>
              <a:rPr lang="en-IE" b="1" dirty="0"/>
              <a:t>GTAP</a:t>
            </a:r>
          </a:p>
          <a:p>
            <a:pPr lvl="1"/>
            <a:r>
              <a:rPr lang="en-IE" dirty="0"/>
              <a:t>Ne </a:t>
            </a:r>
            <a:r>
              <a:rPr lang="en-IE" dirty="0" err="1"/>
              <a:t>prend</a:t>
            </a:r>
            <a:r>
              <a:rPr lang="en-IE" dirty="0"/>
              <a:t> </a:t>
            </a:r>
            <a:r>
              <a:rPr lang="en-IE" dirty="0" err="1"/>
              <a:t>en</a:t>
            </a:r>
            <a:r>
              <a:rPr lang="en-IE" dirty="0"/>
              <a:t> </a:t>
            </a:r>
            <a:r>
              <a:rPr lang="en-IE" dirty="0" err="1"/>
              <a:t>compte</a:t>
            </a:r>
            <a:r>
              <a:rPr lang="en-IE" dirty="0"/>
              <a:t> que les </a:t>
            </a:r>
            <a:r>
              <a:rPr lang="en-IE" dirty="0" err="1"/>
              <a:t>émissions</a:t>
            </a:r>
            <a:r>
              <a:rPr lang="en-IE" dirty="0"/>
              <a:t> de CO</a:t>
            </a:r>
            <a:r>
              <a:rPr lang="en-IE" baseline="-25000" dirty="0"/>
              <a:t>2</a:t>
            </a:r>
            <a:r>
              <a:rPr lang="en-IE" dirty="0"/>
              <a:t> (seul </a:t>
            </a:r>
            <a:r>
              <a:rPr lang="en-IE" dirty="0" err="1"/>
              <a:t>gaz</a:t>
            </a:r>
            <a:r>
              <a:rPr lang="en-IE" dirty="0"/>
              <a:t> à </a:t>
            </a:r>
            <a:r>
              <a:rPr lang="en-IE" dirty="0" err="1"/>
              <a:t>effet</a:t>
            </a:r>
            <a:r>
              <a:rPr lang="en-IE" dirty="0"/>
              <a:t> de </a:t>
            </a:r>
            <a:r>
              <a:rPr lang="en-IE" dirty="0" err="1"/>
              <a:t>serre</a:t>
            </a:r>
            <a:r>
              <a:rPr lang="en-IE" dirty="0"/>
              <a:t>)</a:t>
            </a:r>
          </a:p>
          <a:p>
            <a:pPr lvl="1"/>
            <a:endParaRPr lang="en-IE" dirty="0"/>
          </a:p>
          <a:p>
            <a:pPr lvl="1"/>
            <a:r>
              <a:rPr lang="en-IE" b="1" dirty="0" err="1"/>
              <a:t>Avantages</a:t>
            </a:r>
            <a:endParaRPr lang="en-IE" b="1" dirty="0"/>
          </a:p>
          <a:p>
            <a:pPr lvl="1">
              <a:tabLst>
                <a:tab pos="542925" algn="l"/>
              </a:tabLst>
            </a:pPr>
            <a:r>
              <a:rPr lang="en-IE" dirty="0"/>
              <a:t>	Très bon </a:t>
            </a:r>
            <a:r>
              <a:rPr lang="en-IE" dirty="0" err="1"/>
              <a:t>niveau</a:t>
            </a:r>
            <a:r>
              <a:rPr lang="en-IE" dirty="0"/>
              <a:t> de </a:t>
            </a:r>
            <a:r>
              <a:rPr lang="en-IE" dirty="0" err="1"/>
              <a:t>détail</a:t>
            </a:r>
            <a:r>
              <a:rPr lang="en-IE" dirty="0"/>
              <a:t> regional</a:t>
            </a:r>
          </a:p>
          <a:p>
            <a:pPr lvl="1">
              <a:tabLst>
                <a:tab pos="542925" algn="l"/>
              </a:tabLst>
            </a:pPr>
            <a:r>
              <a:rPr lang="en-IE" dirty="0"/>
              <a:t>	Mise à jour </a:t>
            </a:r>
            <a:r>
              <a:rPr lang="en-IE" dirty="0" err="1"/>
              <a:t>annuelle</a:t>
            </a:r>
            <a:endParaRPr lang="en-IE" dirty="0"/>
          </a:p>
          <a:p>
            <a:pPr lvl="1">
              <a:tabLst>
                <a:tab pos="542925" algn="l"/>
              </a:tabLst>
            </a:pPr>
            <a:endParaRPr lang="en-IE" dirty="0"/>
          </a:p>
          <a:p>
            <a:pPr lvl="1">
              <a:tabLst>
                <a:tab pos="542925" algn="l"/>
              </a:tabLst>
            </a:pPr>
            <a:r>
              <a:rPr lang="en-IE" dirty="0"/>
              <a:t>Facile à </a:t>
            </a:r>
            <a:r>
              <a:rPr lang="en-IE" dirty="0" err="1"/>
              <a:t>naviguer</a:t>
            </a:r>
            <a:r>
              <a:rPr lang="en-IE" dirty="0"/>
              <a:t> et exploiter via </a:t>
            </a:r>
            <a:r>
              <a:rPr lang="en-IE" dirty="0" err="1"/>
              <a:t>une</a:t>
            </a:r>
            <a:r>
              <a:rPr lang="en-IE" dirty="0"/>
              <a:t> très bonne </a:t>
            </a:r>
            <a:r>
              <a:rPr lang="en-IE" dirty="0" err="1"/>
              <a:t>intégration</a:t>
            </a:r>
            <a:r>
              <a:rPr lang="en-IE" dirty="0"/>
              <a:t> avec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EAA-12C6-5413-3C65-287B19890FF9}"/>
              </a:ext>
            </a:extLst>
          </p:cNvPr>
          <p:cNvSpPr>
            <a:spLocks noGrp="1"/>
          </p:cNvSpPr>
          <p:nvPr>
            <p:ph type="title"/>
          </p:nvPr>
        </p:nvSpPr>
        <p:spPr/>
        <p:txBody>
          <a:bodyPr/>
          <a:lstStyle/>
          <a:p>
            <a:r>
              <a:rPr lang="en-IE" dirty="0"/>
              <a:t>Ecological footprint</a:t>
            </a:r>
          </a:p>
        </p:txBody>
      </p:sp>
      <p:sp>
        <p:nvSpPr>
          <p:cNvPr id="3" name="Text Placeholder 2">
            <a:extLst>
              <a:ext uri="{FF2B5EF4-FFF2-40B4-BE49-F238E27FC236}">
                <a16:creationId xmlns:a16="http://schemas.microsoft.com/office/drawing/2014/main" id="{412B80FF-F865-E42B-E1BE-1DE0D2016E80}"/>
              </a:ext>
            </a:extLst>
          </p:cNvPr>
          <p:cNvSpPr>
            <a:spLocks noGrp="1"/>
          </p:cNvSpPr>
          <p:nvPr>
            <p:ph type="body" idx="28"/>
          </p:nvPr>
        </p:nvSpPr>
        <p:spPr/>
        <p:txBody>
          <a:bodyPr/>
          <a:lstStyle/>
          <a:p>
            <a:r>
              <a:rPr lang="en-IE" dirty="0"/>
              <a:t>Global Footprint Network</a:t>
            </a:r>
          </a:p>
        </p:txBody>
      </p:sp>
      <p:sp>
        <p:nvSpPr>
          <p:cNvPr id="8" name="Content Placeholder 7">
            <a:extLst>
              <a:ext uri="{FF2B5EF4-FFF2-40B4-BE49-F238E27FC236}">
                <a16:creationId xmlns:a16="http://schemas.microsoft.com/office/drawing/2014/main" id="{A058954E-4BD0-8A87-327A-C6BCB449C247}"/>
              </a:ext>
            </a:extLst>
          </p:cNvPr>
          <p:cNvSpPr>
            <a:spLocks noGrp="1"/>
          </p:cNvSpPr>
          <p:nvPr>
            <p:ph sz="quarter" idx="15"/>
          </p:nvPr>
        </p:nvSpPr>
        <p:spPr>
          <a:xfrm>
            <a:off x="480000" y="1881188"/>
            <a:ext cx="4244400" cy="4032333"/>
          </a:xfrm>
        </p:spPr>
        <p:txBody>
          <a:bodyPr/>
          <a:lstStyle/>
          <a:p>
            <a:pPr lvl="1"/>
            <a:r>
              <a:rPr lang="en-IE" dirty="0"/>
              <a:t>Le GFN utilise </a:t>
            </a:r>
            <a:r>
              <a:rPr lang="en-IE" dirty="0" err="1"/>
              <a:t>une</a:t>
            </a:r>
            <a:r>
              <a:rPr lang="en-IE" dirty="0"/>
              <a:t> version </a:t>
            </a:r>
            <a:r>
              <a:rPr lang="en-IE" dirty="0" err="1"/>
              <a:t>adaptée</a:t>
            </a:r>
            <a:r>
              <a:rPr lang="en-IE" dirty="0"/>
              <a:t> de la base GTAP (version 10), </a:t>
            </a:r>
            <a:r>
              <a:rPr lang="en-IE" dirty="0" err="1"/>
              <a:t>dont</a:t>
            </a:r>
            <a:r>
              <a:rPr lang="en-IE" dirty="0"/>
              <a:t> le </a:t>
            </a:r>
            <a:r>
              <a:rPr lang="en-IE" dirty="0" err="1"/>
              <a:t>résultat</a:t>
            </a:r>
            <a:r>
              <a:rPr lang="en-IE" dirty="0"/>
              <a:t> “CLUM” (</a:t>
            </a:r>
            <a:r>
              <a:rPr lang="en-IE" i="1" dirty="0"/>
              <a:t>Consumption Land Use Matrix</a:t>
            </a:r>
            <a:r>
              <a:rPr lang="en-IE" dirty="0"/>
              <a:t>) </a:t>
            </a:r>
            <a:r>
              <a:rPr lang="en-IE" dirty="0" err="1"/>
              <a:t>alloue</a:t>
            </a:r>
            <a:r>
              <a:rPr lang="en-IE" dirty="0"/>
              <a:t> les six </a:t>
            </a:r>
            <a:r>
              <a:rPr lang="en-IE" dirty="0" err="1"/>
              <a:t>composantes</a:t>
            </a:r>
            <a:r>
              <a:rPr lang="en-IE" dirty="0"/>
              <a:t> de </a:t>
            </a:r>
            <a:r>
              <a:rPr lang="en-IE" dirty="0" err="1"/>
              <a:t>l’empreinte</a:t>
            </a:r>
            <a:r>
              <a:rPr lang="en-IE" dirty="0"/>
              <a:t> </a:t>
            </a:r>
            <a:r>
              <a:rPr lang="en-IE" dirty="0" err="1"/>
              <a:t>écologique</a:t>
            </a:r>
            <a:r>
              <a:rPr lang="en-IE" dirty="0"/>
              <a:t> aux </a:t>
            </a:r>
            <a:r>
              <a:rPr lang="en-IE" dirty="0" err="1"/>
              <a:t>catégories</a:t>
            </a:r>
            <a:r>
              <a:rPr lang="en-IE" dirty="0"/>
              <a:t> de </a:t>
            </a:r>
            <a:r>
              <a:rPr lang="en-IE" dirty="0" err="1"/>
              <a:t>consommation</a:t>
            </a:r>
            <a:r>
              <a:rPr lang="en-IE" dirty="0"/>
              <a:t> des ménages</a:t>
            </a:r>
          </a:p>
        </p:txBody>
      </p:sp>
      <p:pic>
        <p:nvPicPr>
          <p:cNvPr id="9" name="Content Placeholder 5">
            <a:extLst>
              <a:ext uri="{FF2B5EF4-FFF2-40B4-BE49-F238E27FC236}">
                <a16:creationId xmlns:a16="http://schemas.microsoft.com/office/drawing/2014/main" id="{1E989510-739A-9EBD-2B14-4CAB3CA7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625" y="3857284"/>
            <a:ext cx="7115175" cy="2459738"/>
          </a:xfrm>
          <a:prstGeom prst="rect">
            <a:avLst/>
          </a:prstGeom>
        </p:spPr>
      </p:pic>
      <p:sp>
        <p:nvSpPr>
          <p:cNvPr id="11" name="TextBox 10">
            <a:extLst>
              <a:ext uri="{FF2B5EF4-FFF2-40B4-BE49-F238E27FC236}">
                <a16:creationId xmlns:a16="http://schemas.microsoft.com/office/drawing/2014/main" id="{77ADA417-BBD3-C96C-520B-42750E486BE0}"/>
              </a:ext>
            </a:extLst>
          </p:cNvPr>
          <p:cNvSpPr txBox="1"/>
          <p:nvPr/>
        </p:nvSpPr>
        <p:spPr>
          <a:xfrm>
            <a:off x="5296914" y="6317022"/>
            <a:ext cx="6719886" cy="307777"/>
          </a:xfrm>
          <a:prstGeom prst="rect">
            <a:avLst/>
          </a:prstGeom>
          <a:solidFill>
            <a:schemeClr val="bg1"/>
          </a:solidFill>
        </p:spPr>
        <p:txBody>
          <a:bodyPr wrap="square">
            <a:spAutoFit/>
          </a:bodyPr>
          <a:lstStyle/>
          <a:p>
            <a:r>
              <a:rPr lang="en-IE" sz="1400" i="1" dirty="0"/>
              <a:t>The structure of Ecological Footprint MRIO analysis </a:t>
            </a:r>
          </a:p>
        </p:txBody>
      </p:sp>
      <p:pic>
        <p:nvPicPr>
          <p:cNvPr id="13" name="Picture 12">
            <a:extLst>
              <a:ext uri="{FF2B5EF4-FFF2-40B4-BE49-F238E27FC236}">
                <a16:creationId xmlns:a16="http://schemas.microsoft.com/office/drawing/2014/main" id="{91AB5A29-3C02-5117-81FA-3286F059B17D}"/>
              </a:ext>
            </a:extLst>
          </p:cNvPr>
          <p:cNvPicPr>
            <a:picLocks noChangeAspect="1"/>
          </p:cNvPicPr>
          <p:nvPr/>
        </p:nvPicPr>
        <p:blipFill>
          <a:blip r:embed="rId3"/>
          <a:stretch>
            <a:fillRect/>
          </a:stretch>
        </p:blipFill>
        <p:spPr>
          <a:xfrm>
            <a:off x="6619875" y="1070193"/>
            <a:ext cx="3832443" cy="2358807"/>
          </a:xfrm>
          <a:prstGeom prst="rect">
            <a:avLst/>
          </a:prstGeom>
        </p:spPr>
      </p:pic>
      <p:pic>
        <p:nvPicPr>
          <p:cNvPr id="15" name="Picture 14" descr="A diagram of a foot print&#10;&#10;Description automatically generated">
            <a:extLst>
              <a:ext uri="{FF2B5EF4-FFF2-40B4-BE49-F238E27FC236}">
                <a16:creationId xmlns:a16="http://schemas.microsoft.com/office/drawing/2014/main" id="{0AED2220-9E2C-A10E-B40B-32377A417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91" y="4238625"/>
            <a:ext cx="2677537" cy="2144727"/>
          </a:xfrm>
          <a:prstGeom prst="rect">
            <a:avLst/>
          </a:prstGeom>
        </p:spPr>
      </p:pic>
    </p:spTree>
    <p:extLst>
      <p:ext uri="{BB962C8B-B14F-4D97-AF65-F5344CB8AC3E}">
        <p14:creationId xmlns:p14="http://schemas.microsoft.com/office/powerpoint/2010/main" val="1506009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dirty="0"/>
              <a:t>Analyser les </a:t>
            </a:r>
            <a:r>
              <a:rPr lang="en-IE" dirty="0" err="1"/>
              <a:t>inégalités</a:t>
            </a:r>
            <a:r>
              <a:rPr lang="en-IE" dirty="0"/>
              <a:t> </a:t>
            </a:r>
            <a:r>
              <a:rPr lang="en-IE" dirty="0" err="1"/>
              <a:t>carbone</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Tableau </a:t>
            </a:r>
            <a:r>
              <a:rPr lang="en-IE" dirty="0" err="1"/>
              <a:t>économique</a:t>
            </a:r>
            <a:r>
              <a:rPr lang="en-IE" dirty="0"/>
              <a:t> de François Quesnay</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err="1"/>
              <a:t>Publié</a:t>
            </a:r>
            <a:r>
              <a:rPr lang="en-IE" dirty="0"/>
              <a:t> </a:t>
            </a:r>
            <a:r>
              <a:rPr lang="en-IE" dirty="0" err="1"/>
              <a:t>en</a:t>
            </a:r>
            <a:r>
              <a:rPr lang="en-IE" dirty="0"/>
              <a:t> 1758, </a:t>
            </a:r>
            <a:r>
              <a:rPr lang="en-IE" dirty="0" err="1"/>
              <a:t>c’est</a:t>
            </a:r>
            <a:r>
              <a:rPr lang="en-IE" dirty="0"/>
              <a:t> la première </a:t>
            </a:r>
            <a:r>
              <a:rPr lang="en-IE" dirty="0" err="1"/>
              <a:t>représentation</a:t>
            </a:r>
            <a:r>
              <a:rPr lang="en-IE" dirty="0"/>
              <a:t> </a:t>
            </a:r>
            <a:r>
              <a:rPr lang="en-IE" dirty="0" err="1"/>
              <a:t>abstraite</a:t>
            </a:r>
            <a:r>
              <a:rPr lang="en-IE" dirty="0"/>
              <a:t> des flux </a:t>
            </a:r>
            <a:r>
              <a:rPr lang="en-IE" dirty="0" err="1"/>
              <a:t>d’échanges</a:t>
            </a:r>
            <a:r>
              <a:rPr lang="en-IE" dirty="0"/>
              <a:t> de production au sein </a:t>
            </a:r>
            <a:r>
              <a:rPr lang="en-IE" dirty="0" err="1"/>
              <a:t>d’une</a:t>
            </a:r>
            <a:r>
              <a:rPr lang="en-IE" dirty="0"/>
              <a:t> </a:t>
            </a:r>
            <a:r>
              <a:rPr lang="en-IE" dirty="0" err="1"/>
              <a:t>économie</a:t>
            </a:r>
            <a:endParaRPr lang="en-IE" dirty="0"/>
          </a:p>
          <a:p>
            <a:pPr lvl="1"/>
            <a:endParaRPr lang="en-IE" dirty="0"/>
          </a:p>
          <a:p>
            <a:pPr lvl="1"/>
            <a:r>
              <a:rPr lang="en-IE" dirty="0" err="1"/>
              <a:t>Cette</a:t>
            </a:r>
            <a:r>
              <a:rPr lang="en-IE" dirty="0"/>
              <a:t> version </a:t>
            </a:r>
            <a:r>
              <a:rPr lang="en-IE" dirty="0" err="1"/>
              <a:t>est</a:t>
            </a:r>
            <a:r>
              <a:rPr lang="en-IE" dirty="0"/>
              <a:t> très </a:t>
            </a:r>
            <a:r>
              <a:rPr lang="en-IE" dirty="0" err="1"/>
              <a:t>focalisée</a:t>
            </a:r>
            <a:r>
              <a:rPr lang="en-IE" dirty="0"/>
              <a:t> sur </a:t>
            </a:r>
            <a:r>
              <a:rPr lang="en-IE" dirty="0" err="1"/>
              <a:t>l’agriculture</a:t>
            </a:r>
            <a:r>
              <a:rPr lang="en-IE" dirty="0"/>
              <a:t> (</a:t>
            </a:r>
            <a:r>
              <a:rPr lang="en-IE" dirty="0" err="1"/>
              <a:t>l’industrie</a:t>
            </a:r>
            <a:r>
              <a:rPr lang="en-IE" dirty="0"/>
              <a:t> y </a:t>
            </a:r>
            <a:r>
              <a:rPr lang="en-IE" dirty="0" err="1"/>
              <a:t>est</a:t>
            </a:r>
            <a:r>
              <a:rPr lang="en-IE" dirty="0"/>
              <a:t> très peu </a:t>
            </a:r>
            <a:r>
              <a:rPr lang="en-IE" dirty="0" err="1"/>
              <a:t>présente</a:t>
            </a:r>
            <a:r>
              <a:rPr lang="en-IE" dirty="0"/>
              <a:t>)</a:t>
            </a:r>
          </a:p>
          <a:p>
            <a:pPr lvl="1"/>
            <a:endParaRPr lang="en-IE" dirty="0"/>
          </a:p>
          <a:p>
            <a:pPr lvl="1"/>
            <a:r>
              <a:rPr lang="en-IE" dirty="0" err="1"/>
              <a:t>C’est</a:t>
            </a:r>
            <a:r>
              <a:rPr lang="en-IE" dirty="0"/>
              <a:t> la première </a:t>
            </a:r>
            <a:r>
              <a:rPr lang="en-IE" dirty="0" err="1"/>
              <a:t>fois</a:t>
            </a:r>
            <a:r>
              <a:rPr lang="en-IE" dirty="0"/>
              <a:t> </a:t>
            </a:r>
            <a:r>
              <a:rPr lang="en-IE" dirty="0" err="1"/>
              <a:t>qu’apparaît</a:t>
            </a:r>
            <a:r>
              <a:rPr lang="en-IE" dirty="0"/>
              <a:t> le </a:t>
            </a:r>
            <a:r>
              <a:rPr lang="en-IE" dirty="0" err="1"/>
              <a:t>problème</a:t>
            </a:r>
            <a:r>
              <a:rPr lang="en-IE" dirty="0"/>
              <a:t> de la </a:t>
            </a:r>
            <a:r>
              <a:rPr lang="en-IE" dirty="0" err="1"/>
              <a:t>chaîne</a:t>
            </a:r>
            <a:r>
              <a:rPr lang="en-IE" dirty="0"/>
              <a:t> de </a:t>
            </a:r>
            <a:r>
              <a:rPr lang="en-IE" dirty="0" err="1"/>
              <a:t>valeur</a:t>
            </a:r>
            <a:r>
              <a:rPr lang="en-IE" dirty="0"/>
              <a:t> “</a:t>
            </a:r>
            <a:r>
              <a:rPr lang="en-IE" dirty="0" err="1"/>
              <a:t>infinie</a:t>
            </a:r>
            <a:r>
              <a:rPr lang="en-IE" dirty="0"/>
              <a:t>”, </a:t>
            </a:r>
            <a:r>
              <a:rPr lang="en-IE" dirty="0" err="1"/>
              <a:t>où</a:t>
            </a:r>
            <a:r>
              <a:rPr lang="en-IE" dirty="0"/>
              <a:t> deux </a:t>
            </a:r>
            <a:r>
              <a:rPr lang="en-IE" dirty="0" err="1"/>
              <a:t>secteurs</a:t>
            </a:r>
            <a:r>
              <a:rPr lang="en-IE" dirty="0"/>
              <a:t> </a:t>
            </a:r>
            <a:r>
              <a:rPr lang="en-IE" dirty="0" err="1"/>
              <a:t>interdépendants</a:t>
            </a:r>
            <a:r>
              <a:rPr lang="en-IE" dirty="0"/>
              <a:t> </a:t>
            </a:r>
            <a:r>
              <a:rPr lang="en-IE" dirty="0" err="1"/>
              <a:t>échangent</a:t>
            </a:r>
            <a:r>
              <a:rPr lang="en-IE" dirty="0"/>
              <a:t> des </a:t>
            </a:r>
            <a:r>
              <a:rPr lang="en-IE" dirty="0" err="1"/>
              <a:t>produits</a:t>
            </a:r>
            <a:endParaRPr lang="en-IE" dirty="0"/>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59F0-3DA1-48C7-12AE-D4D9842218CD}"/>
              </a:ext>
            </a:extLst>
          </p:cNvPr>
          <p:cNvSpPr>
            <a:spLocks noGrp="1"/>
          </p:cNvSpPr>
          <p:nvPr>
            <p:ph type="title"/>
          </p:nvPr>
        </p:nvSpPr>
        <p:spPr/>
        <p:txBody>
          <a:bodyPr/>
          <a:lstStyle/>
          <a:p>
            <a:r>
              <a:rPr lang="en-IE" dirty="0" err="1"/>
              <a:t>Empreinte</a:t>
            </a:r>
            <a:r>
              <a:rPr lang="en-IE" dirty="0"/>
              <a:t> </a:t>
            </a:r>
            <a:r>
              <a:rPr lang="en-IE" dirty="0" err="1"/>
              <a:t>carbone</a:t>
            </a:r>
            <a:r>
              <a:rPr lang="en-IE" dirty="0"/>
              <a:t> des fonds “verts”</a:t>
            </a:r>
          </a:p>
        </p:txBody>
      </p:sp>
      <p:sp>
        <p:nvSpPr>
          <p:cNvPr id="3" name="Text Placeholder 2">
            <a:extLst>
              <a:ext uri="{FF2B5EF4-FFF2-40B4-BE49-F238E27FC236}">
                <a16:creationId xmlns:a16="http://schemas.microsoft.com/office/drawing/2014/main" id="{8948652C-723E-2E06-CC07-96E9E07483B2}"/>
              </a:ext>
            </a:extLst>
          </p:cNvPr>
          <p:cNvSpPr>
            <a:spLocks noGrp="1"/>
          </p:cNvSpPr>
          <p:nvPr>
            <p:ph type="body" idx="28"/>
          </p:nvPr>
        </p:nvSpPr>
        <p:spPr/>
        <p:txBody>
          <a:bodyPr/>
          <a:lstStyle/>
          <a:p>
            <a:r>
              <a:rPr lang="en-IE" dirty="0"/>
              <a:t>Popescu et al. 2023</a:t>
            </a:r>
          </a:p>
        </p:txBody>
      </p:sp>
      <p:sp>
        <p:nvSpPr>
          <p:cNvPr id="8" name="Content Placeholder 7">
            <a:extLst>
              <a:ext uri="{FF2B5EF4-FFF2-40B4-BE49-F238E27FC236}">
                <a16:creationId xmlns:a16="http://schemas.microsoft.com/office/drawing/2014/main" id="{848ADD07-51A5-FBB4-AC54-8C324626F2BC}"/>
              </a:ext>
            </a:extLst>
          </p:cNvPr>
          <p:cNvSpPr>
            <a:spLocks noGrp="1"/>
          </p:cNvSpPr>
          <p:nvPr>
            <p:ph sz="quarter" idx="15"/>
          </p:nvPr>
        </p:nvSpPr>
        <p:spPr>
          <a:xfrm>
            <a:off x="480000" y="1881188"/>
            <a:ext cx="6225600" cy="4032333"/>
          </a:xfrm>
        </p:spPr>
        <p:txBody>
          <a:bodyPr/>
          <a:lstStyle/>
          <a:p>
            <a:pPr lvl="1"/>
            <a:r>
              <a:rPr lang="en-IE" dirty="0"/>
              <a:t>Il </a:t>
            </a:r>
            <a:r>
              <a:rPr lang="en-IE" dirty="0" err="1"/>
              <a:t>est</a:t>
            </a:r>
            <a:r>
              <a:rPr lang="en-IE" dirty="0"/>
              <a:t> possible de coupler EXIOBASE à </a:t>
            </a:r>
            <a:r>
              <a:rPr lang="en-IE" dirty="0" err="1"/>
              <a:t>une</a:t>
            </a:r>
            <a:r>
              <a:rPr lang="en-IE" dirty="0"/>
              <a:t> base de données de fonds </a:t>
            </a:r>
            <a:r>
              <a:rPr lang="en-IE" dirty="0" err="1"/>
              <a:t>d’investissements</a:t>
            </a:r>
            <a:r>
              <a:rPr lang="en-IE" dirty="0"/>
              <a:t>, </a:t>
            </a:r>
            <a:r>
              <a:rPr lang="en-IE" dirty="0" err="1"/>
              <a:t>notamment</a:t>
            </a:r>
            <a:r>
              <a:rPr lang="en-IE" dirty="0"/>
              <a:t> avec les </a:t>
            </a:r>
            <a:r>
              <a:rPr lang="en-IE" dirty="0" err="1"/>
              <a:t>informations</a:t>
            </a:r>
            <a:r>
              <a:rPr lang="en-IE" dirty="0"/>
              <a:t> de </a:t>
            </a:r>
            <a:r>
              <a:rPr lang="en-IE" dirty="0" err="1"/>
              <a:t>répartition</a:t>
            </a:r>
            <a:r>
              <a:rPr lang="en-IE" dirty="0"/>
              <a:t> </a:t>
            </a:r>
            <a:r>
              <a:rPr lang="en-IE" dirty="0" err="1"/>
              <a:t>géographique</a:t>
            </a:r>
            <a:r>
              <a:rPr lang="en-IE" dirty="0"/>
              <a:t> et de </a:t>
            </a:r>
            <a:r>
              <a:rPr lang="en-IE" dirty="0" err="1"/>
              <a:t>secteurs</a:t>
            </a:r>
            <a:r>
              <a:rPr lang="en-IE" dirty="0"/>
              <a:t> </a:t>
            </a:r>
            <a:r>
              <a:rPr lang="en-IE" dirty="0" err="1"/>
              <a:t>d’activités</a:t>
            </a:r>
            <a:endParaRPr lang="en-IE" dirty="0"/>
          </a:p>
          <a:p>
            <a:pPr lvl="1"/>
            <a:endParaRPr lang="en-IE" dirty="0"/>
          </a:p>
          <a:p>
            <a:pPr lvl="1"/>
            <a:r>
              <a:rPr lang="en-IE" dirty="0"/>
              <a:t>En </a:t>
            </a:r>
            <a:r>
              <a:rPr lang="en-IE" dirty="0" err="1"/>
              <a:t>comparant</a:t>
            </a:r>
            <a:r>
              <a:rPr lang="en-IE" dirty="0"/>
              <a:t> des fonds SRI (“verts”) et des fonds conventionnels, il </a:t>
            </a:r>
            <a:r>
              <a:rPr lang="en-IE" dirty="0" err="1"/>
              <a:t>est</a:t>
            </a:r>
            <a:r>
              <a:rPr lang="en-IE" dirty="0"/>
              <a:t> difficile de </a:t>
            </a:r>
            <a:r>
              <a:rPr lang="en-IE" dirty="0" err="1"/>
              <a:t>dégager</a:t>
            </a:r>
            <a:r>
              <a:rPr lang="en-IE" dirty="0"/>
              <a:t> </a:t>
            </a:r>
            <a:r>
              <a:rPr lang="en-IE" dirty="0" err="1"/>
              <a:t>une</a:t>
            </a:r>
            <a:r>
              <a:rPr lang="en-IE" dirty="0"/>
              <a:t> </a:t>
            </a:r>
            <a:r>
              <a:rPr lang="en-IE" dirty="0" err="1"/>
              <a:t>différence</a:t>
            </a:r>
            <a:r>
              <a:rPr lang="en-IE" dirty="0"/>
              <a:t> notable </a:t>
            </a:r>
            <a:r>
              <a:rPr lang="en-IE" dirty="0" err="1"/>
              <a:t>en</a:t>
            </a:r>
            <a:r>
              <a:rPr lang="en-IE" dirty="0"/>
              <a:t> </a:t>
            </a:r>
            <a:r>
              <a:rPr lang="en-IE" dirty="0" err="1"/>
              <a:t>termes</a:t>
            </a:r>
            <a:r>
              <a:rPr lang="en-IE" dirty="0"/>
              <a:t> </a:t>
            </a:r>
            <a:r>
              <a:rPr lang="en-IE" dirty="0" err="1"/>
              <a:t>d’impacts</a:t>
            </a:r>
            <a:r>
              <a:rPr lang="en-IE" dirty="0"/>
              <a:t> </a:t>
            </a:r>
            <a:r>
              <a:rPr lang="en-IE" dirty="0" err="1"/>
              <a:t>environnementaux</a:t>
            </a:r>
            <a:endParaRPr lang="en-IE" dirty="0"/>
          </a:p>
          <a:p>
            <a:pPr lvl="1"/>
            <a:endParaRPr lang="en-IE" dirty="0"/>
          </a:p>
          <a:p>
            <a:pPr lvl="1"/>
            <a:r>
              <a:rPr lang="en-IE" dirty="0"/>
              <a:t>Le </a:t>
            </a:r>
            <a:r>
              <a:rPr lang="en-IE" dirty="0" err="1"/>
              <a:t>poids</a:t>
            </a:r>
            <a:r>
              <a:rPr lang="en-IE" dirty="0"/>
              <a:t> du Scope 3 (</a:t>
            </a:r>
            <a:r>
              <a:rPr lang="en-IE" dirty="0" err="1"/>
              <a:t>émissions</a:t>
            </a:r>
            <a:r>
              <a:rPr lang="en-IE" dirty="0"/>
              <a:t> </a:t>
            </a:r>
            <a:r>
              <a:rPr lang="en-IE" dirty="0" err="1"/>
              <a:t>amont</a:t>
            </a:r>
            <a:r>
              <a:rPr lang="en-IE" dirty="0"/>
              <a:t>) </a:t>
            </a:r>
            <a:r>
              <a:rPr lang="en-IE" dirty="0" err="1"/>
              <a:t>est</a:t>
            </a:r>
            <a:r>
              <a:rPr lang="en-IE" dirty="0"/>
              <a:t> </a:t>
            </a:r>
            <a:r>
              <a:rPr lang="en-IE" dirty="0" err="1"/>
              <a:t>tel</a:t>
            </a:r>
            <a:r>
              <a:rPr lang="en-IE" dirty="0"/>
              <a:t> que les fonds SRI ne </a:t>
            </a:r>
            <a:r>
              <a:rPr lang="en-IE" dirty="0" err="1"/>
              <a:t>sont</a:t>
            </a:r>
            <a:r>
              <a:rPr lang="en-IE" dirty="0"/>
              <a:t> pas </a:t>
            </a:r>
            <a:r>
              <a:rPr lang="en-IE" dirty="0" err="1"/>
              <a:t>significativement</a:t>
            </a:r>
            <a:r>
              <a:rPr lang="en-IE" dirty="0"/>
              <a:t> </a:t>
            </a:r>
            <a:r>
              <a:rPr lang="en-IE" dirty="0" err="1"/>
              <a:t>moins</a:t>
            </a:r>
            <a:r>
              <a:rPr lang="en-IE" dirty="0"/>
              <a:t> </a:t>
            </a:r>
            <a:r>
              <a:rPr lang="en-IE" dirty="0" err="1"/>
              <a:t>émetteurs</a:t>
            </a:r>
            <a:r>
              <a:rPr lang="en-IE" dirty="0"/>
              <a:t> que les fonds </a:t>
            </a:r>
            <a:r>
              <a:rPr lang="en-IE" dirty="0" err="1"/>
              <a:t>traditionnels</a:t>
            </a:r>
            <a:endParaRPr lang="en-IE" dirty="0"/>
          </a:p>
        </p:txBody>
      </p:sp>
      <p:pic>
        <p:nvPicPr>
          <p:cNvPr id="9" name="Content Placeholder 5">
            <a:extLst>
              <a:ext uri="{FF2B5EF4-FFF2-40B4-BE49-F238E27FC236}">
                <a16:creationId xmlns:a16="http://schemas.microsoft.com/office/drawing/2014/main" id="{05C0D8C5-31DC-241D-E1EB-478B5EE9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48" y="185737"/>
            <a:ext cx="4691752" cy="5822087"/>
          </a:xfrm>
          <a:prstGeom prst="rect">
            <a:avLst/>
          </a:prstGeom>
        </p:spPr>
      </p:pic>
      <p:sp>
        <p:nvSpPr>
          <p:cNvPr id="10" name="TextBox 9">
            <a:extLst>
              <a:ext uri="{FF2B5EF4-FFF2-40B4-BE49-F238E27FC236}">
                <a16:creationId xmlns:a16="http://schemas.microsoft.com/office/drawing/2014/main" id="{1B0A08BB-0EBA-1743-455D-839E9F567863}"/>
              </a:ext>
            </a:extLst>
          </p:cNvPr>
          <p:cNvSpPr txBox="1"/>
          <p:nvPr/>
        </p:nvSpPr>
        <p:spPr>
          <a:xfrm>
            <a:off x="10687050" y="733252"/>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1" name="TextBox 10">
            <a:extLst>
              <a:ext uri="{FF2B5EF4-FFF2-40B4-BE49-F238E27FC236}">
                <a16:creationId xmlns:a16="http://schemas.microsoft.com/office/drawing/2014/main" id="{86C1F0A6-0484-273B-1DA5-A6DE4CBDB19A}"/>
              </a:ext>
            </a:extLst>
          </p:cNvPr>
          <p:cNvSpPr txBox="1"/>
          <p:nvPr/>
        </p:nvSpPr>
        <p:spPr>
          <a:xfrm>
            <a:off x="10687050" y="610139"/>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2" name="TextBox 11">
            <a:extLst>
              <a:ext uri="{FF2B5EF4-FFF2-40B4-BE49-F238E27FC236}">
                <a16:creationId xmlns:a16="http://schemas.microsoft.com/office/drawing/2014/main" id="{D42B4AD0-25EF-2F5C-C318-812E96B6B9A3}"/>
              </a:ext>
            </a:extLst>
          </p:cNvPr>
          <p:cNvSpPr txBox="1"/>
          <p:nvPr/>
        </p:nvSpPr>
        <p:spPr>
          <a:xfrm>
            <a:off x="10687050" y="3771727"/>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3" name="TextBox 12">
            <a:extLst>
              <a:ext uri="{FF2B5EF4-FFF2-40B4-BE49-F238E27FC236}">
                <a16:creationId xmlns:a16="http://schemas.microsoft.com/office/drawing/2014/main" id="{83DB9499-B4C4-E277-C549-05378311E2FF}"/>
              </a:ext>
            </a:extLst>
          </p:cNvPr>
          <p:cNvSpPr txBox="1"/>
          <p:nvPr/>
        </p:nvSpPr>
        <p:spPr>
          <a:xfrm>
            <a:off x="10687050" y="3648614"/>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4" name="TextBox 13">
            <a:extLst>
              <a:ext uri="{FF2B5EF4-FFF2-40B4-BE49-F238E27FC236}">
                <a16:creationId xmlns:a16="http://schemas.microsoft.com/office/drawing/2014/main" id="{6C6CAC13-1F45-30EA-90C2-A3EDADD87E1E}"/>
              </a:ext>
            </a:extLst>
          </p:cNvPr>
          <p:cNvSpPr txBox="1"/>
          <p:nvPr/>
        </p:nvSpPr>
        <p:spPr>
          <a:xfrm>
            <a:off x="8648700" y="2844284"/>
            <a:ext cx="1928413"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d’un </a:t>
            </a:r>
            <a:r>
              <a:rPr lang="en-IE" sz="1200" dirty="0" err="1">
                <a:solidFill>
                  <a:schemeClr val="tx2">
                    <a:lumMod val="60000"/>
                    <a:lumOff val="40000"/>
                  </a:schemeClr>
                </a:solidFill>
                <a:latin typeface="+mn-lt"/>
              </a:rPr>
              <a:t>investissement</a:t>
            </a:r>
            <a:endParaRPr lang="en-IE" sz="1200" dirty="0">
              <a:solidFill>
                <a:schemeClr val="tx2">
                  <a:lumMod val="60000"/>
                  <a:lumOff val="40000"/>
                </a:schemeClr>
              </a:solidFill>
              <a:latin typeface="+mn-lt"/>
            </a:endParaRPr>
          </a:p>
        </p:txBody>
      </p:sp>
      <p:sp>
        <p:nvSpPr>
          <p:cNvPr id="15" name="TextBox 14">
            <a:extLst>
              <a:ext uri="{FF2B5EF4-FFF2-40B4-BE49-F238E27FC236}">
                <a16:creationId xmlns:a16="http://schemas.microsoft.com/office/drawing/2014/main" id="{FAC81240-DFEE-B901-5C4E-D68A383CABDD}"/>
              </a:ext>
            </a:extLst>
          </p:cNvPr>
          <p:cNvSpPr txBox="1"/>
          <p:nvPr/>
        </p:nvSpPr>
        <p:spPr>
          <a:xfrm>
            <a:off x="8079799" y="5962643"/>
            <a:ext cx="3242875"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 </a:t>
            </a:r>
            <a:r>
              <a:rPr lang="en-IE" sz="1200" dirty="0" err="1">
                <a:solidFill>
                  <a:schemeClr val="tx2">
                    <a:lumMod val="60000"/>
                    <a:lumOff val="40000"/>
                  </a:schemeClr>
                </a:solidFill>
                <a:latin typeface="+mn-lt"/>
              </a:rPr>
              <a:t>revenu</a:t>
            </a:r>
            <a:r>
              <a:rPr lang="en-IE" sz="1200" dirty="0">
                <a:solidFill>
                  <a:schemeClr val="tx2">
                    <a:lumMod val="60000"/>
                    <a:lumOff val="40000"/>
                  </a:schemeClr>
                </a:solidFill>
                <a:latin typeface="+mn-lt"/>
              </a:rPr>
              <a:t> total des </a:t>
            </a:r>
            <a:r>
              <a:rPr lang="en-IE" sz="1200" dirty="0" err="1">
                <a:solidFill>
                  <a:schemeClr val="tx2">
                    <a:lumMod val="60000"/>
                    <a:lumOff val="40000"/>
                  </a:schemeClr>
                </a:solidFill>
                <a:latin typeface="+mn-lt"/>
              </a:rPr>
              <a:t>entreprises</a:t>
            </a:r>
            <a:r>
              <a:rPr lang="en-IE" sz="1200" dirty="0">
                <a:solidFill>
                  <a:schemeClr val="tx2">
                    <a:lumMod val="60000"/>
                    <a:lumOff val="40000"/>
                  </a:schemeClr>
                </a:solidFill>
                <a:latin typeface="+mn-lt"/>
              </a:rPr>
              <a:t> du fond</a:t>
            </a:r>
          </a:p>
        </p:txBody>
      </p:sp>
      <p:sp>
        <p:nvSpPr>
          <p:cNvPr id="17" name="TextBox 16">
            <a:extLst>
              <a:ext uri="{FF2B5EF4-FFF2-40B4-BE49-F238E27FC236}">
                <a16:creationId xmlns:a16="http://schemas.microsoft.com/office/drawing/2014/main" id="{C00AB827-87DF-7D36-C755-38FF0D024056}"/>
              </a:ext>
            </a:extLst>
          </p:cNvPr>
          <p:cNvSpPr txBox="1"/>
          <p:nvPr/>
        </p:nvSpPr>
        <p:spPr>
          <a:xfrm>
            <a:off x="388143" y="6220144"/>
            <a:ext cx="7088981" cy="430887"/>
          </a:xfrm>
          <a:prstGeom prst="rect">
            <a:avLst/>
          </a:prstGeom>
          <a:noFill/>
        </p:spPr>
        <p:txBody>
          <a:bodyPr wrap="square">
            <a:spAutoFit/>
          </a:bodyPr>
          <a:lstStyle/>
          <a:p>
            <a:r>
              <a:rPr lang="en-IE" sz="1100" dirty="0"/>
              <a:t>Popescu, I. S., Gibon, T., Hitaj, C., Rubin, M., &amp; </a:t>
            </a:r>
            <a:r>
              <a:rPr lang="en-IE" sz="1100" dirty="0" err="1"/>
              <a:t>Benetto</a:t>
            </a:r>
            <a:r>
              <a:rPr lang="en-IE" sz="1100" dirty="0"/>
              <a:t>, E. (2023). Are SRI funds financing carbon emissions? An input-output life cycle assessment of investment funds. </a:t>
            </a:r>
            <a:r>
              <a:rPr lang="en-IE" sz="1100" i="1" dirty="0"/>
              <a:t>Ecological Economics</a:t>
            </a:r>
            <a:r>
              <a:rPr lang="en-IE" sz="1100" dirty="0"/>
              <a:t>, </a:t>
            </a:r>
            <a:r>
              <a:rPr lang="en-IE" sz="1100" i="1" dirty="0"/>
              <a:t>212</a:t>
            </a:r>
            <a:r>
              <a:rPr lang="en-IE" sz="1100" dirty="0"/>
              <a:t>, 107918.</a:t>
            </a:r>
          </a:p>
        </p:txBody>
      </p:sp>
    </p:spTree>
    <p:extLst>
      <p:ext uri="{BB962C8B-B14F-4D97-AF65-F5344CB8AC3E}">
        <p14:creationId xmlns:p14="http://schemas.microsoft.com/office/powerpoint/2010/main" val="2387479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dirty="0"/>
              <a:t>Analyse de la </a:t>
            </a:r>
            <a:r>
              <a:rPr lang="en-IE" dirty="0" err="1"/>
              <a:t>chaîne</a:t>
            </a:r>
            <a:r>
              <a:rPr lang="en-IE" dirty="0"/>
              <a:t> de </a:t>
            </a:r>
            <a:r>
              <a:rPr lang="en-IE" dirty="0" err="1"/>
              <a:t>valeur</a:t>
            </a:r>
            <a:r>
              <a:rPr lang="en-IE" dirty="0"/>
              <a:t> des </a:t>
            </a:r>
            <a:r>
              <a:rPr lang="en-IE" dirty="0" err="1"/>
              <a:t>plastiques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i="1"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err="1"/>
              <a:t>Empreinte</a:t>
            </a:r>
            <a:r>
              <a:rPr lang="en-IE" dirty="0"/>
              <a:t> </a:t>
            </a:r>
            <a:r>
              <a:rPr lang="en-IE" dirty="0" err="1"/>
              <a:t>biodiversité</a:t>
            </a:r>
            <a:endParaRPr lang="en-IE" dirty="0"/>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a:t>
            </a:r>
            <a:r>
              <a:rPr lang="en-IE" dirty="0" err="1"/>
              <a:t>est</a:t>
            </a:r>
            <a:r>
              <a:rPr lang="en-IE" dirty="0"/>
              <a:t> </a:t>
            </a:r>
            <a:r>
              <a:rPr lang="en-IE" dirty="0" err="1"/>
              <a:t>couplée</a:t>
            </a:r>
            <a:r>
              <a:rPr lang="en-IE" dirty="0"/>
              <a:t> à la base de données “GLOBIO”, qui </a:t>
            </a:r>
            <a:r>
              <a:rPr lang="en-IE" dirty="0" err="1"/>
              <a:t>permet</a:t>
            </a:r>
            <a:r>
              <a:rPr lang="en-IE" dirty="0"/>
              <a:t> de </a:t>
            </a:r>
            <a:r>
              <a:rPr lang="en-IE" dirty="0" err="1"/>
              <a:t>calculer</a:t>
            </a:r>
            <a:r>
              <a:rPr lang="en-IE" dirty="0"/>
              <a:t> les impacts </a:t>
            </a:r>
            <a:r>
              <a:rPr lang="en-IE" dirty="0" err="1"/>
              <a:t>d’une</a:t>
            </a:r>
            <a:r>
              <a:rPr lang="en-IE" dirty="0"/>
              <a:t> consummation sur la </a:t>
            </a:r>
            <a:r>
              <a:rPr lang="en-IE" dirty="0" err="1"/>
              <a:t>biodiversité</a:t>
            </a:r>
            <a:r>
              <a:rPr lang="en-IE" dirty="0"/>
              <a:t> de manière fine</a:t>
            </a:r>
          </a:p>
          <a:p>
            <a:pPr lvl="1"/>
            <a:endParaRPr lang="en-IE" dirty="0"/>
          </a:p>
          <a:p>
            <a:pPr lvl="1">
              <a:buNone/>
            </a:pPr>
            <a:r>
              <a:rPr lang="en-IE" dirty="0"/>
              <a:t>EXIOBASE </a:t>
            </a:r>
            <a:r>
              <a:rPr lang="en-IE" dirty="0" err="1"/>
              <a:t>est</a:t>
            </a:r>
            <a:r>
              <a:rPr lang="en-IE" dirty="0"/>
              <a:t> “mal </a:t>
            </a:r>
            <a:r>
              <a:rPr lang="en-IE" dirty="0" err="1"/>
              <a:t>équipée</a:t>
            </a:r>
            <a:r>
              <a:rPr lang="en-IE" dirty="0"/>
              <a:t>” pour la dimension </a:t>
            </a:r>
            <a:r>
              <a:rPr lang="en-IE" dirty="0" err="1"/>
              <a:t>biodiversité</a:t>
            </a:r>
            <a:r>
              <a:rPr lang="en-IE" dirty="0"/>
              <a:t>, </a:t>
            </a:r>
            <a:r>
              <a:rPr lang="en-IE" dirty="0" err="1"/>
              <a:t>ce</a:t>
            </a:r>
            <a:r>
              <a:rPr lang="en-IE" dirty="0"/>
              <a:t> travail (par CDC </a:t>
            </a:r>
            <a:r>
              <a:rPr lang="en-IE" dirty="0" err="1"/>
              <a:t>Biodiversité</a:t>
            </a:r>
            <a:r>
              <a:rPr lang="en-IE" dirty="0"/>
              <a:t>) </a:t>
            </a:r>
            <a:r>
              <a:rPr lang="en-IE" dirty="0" err="1"/>
              <a:t>permet</a:t>
            </a:r>
            <a:r>
              <a:rPr lang="en-IE" dirty="0"/>
              <a:t> de </a:t>
            </a:r>
            <a:r>
              <a:rPr lang="en-IE" dirty="0" err="1"/>
              <a:t>combler</a:t>
            </a:r>
            <a:r>
              <a:rPr lang="en-IE" dirty="0"/>
              <a:t> </a:t>
            </a:r>
            <a:r>
              <a:rPr lang="en-IE" dirty="0" err="1"/>
              <a:t>ce</a:t>
            </a:r>
            <a:r>
              <a:rPr lang="en-IE" dirty="0"/>
              <a:t> manque </a:t>
            </a:r>
          </a:p>
        </p:txBody>
      </p:sp>
      <p:pic>
        <p:nvPicPr>
          <p:cNvPr id="8" name="Picture 7" descr="A diagram of a green scheme&#10;&#10;Description automatically generated with medium confidence">
            <a:extLst>
              <a:ext uri="{FF2B5EF4-FFF2-40B4-BE49-F238E27FC236}">
                <a16:creationId xmlns:a16="http://schemas.microsoft.com/office/drawing/2014/main" id="{C29F6786-B366-9137-C9D8-D80831E36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024" y="147164"/>
            <a:ext cx="5035976" cy="2998990"/>
          </a:xfrm>
          <a:prstGeom prst="rect">
            <a:avLst/>
          </a:prstGeom>
        </p:spPr>
      </p:pic>
      <p:pic>
        <p:nvPicPr>
          <p:cNvPr id="12" name="Picture 11">
            <a:extLst>
              <a:ext uri="{FF2B5EF4-FFF2-40B4-BE49-F238E27FC236}">
                <a16:creationId xmlns:a16="http://schemas.microsoft.com/office/drawing/2014/main" id="{B1978A0C-3679-B5A3-F969-5C8D647D0F18}"/>
              </a:ext>
            </a:extLst>
          </p:cNvPr>
          <p:cNvPicPr>
            <a:picLocks noChangeAspect="1"/>
          </p:cNvPicPr>
          <p:nvPr/>
        </p:nvPicPr>
        <p:blipFill rotWithShape="1">
          <a:blip r:embed="rId4"/>
          <a:srcRect r="50416"/>
          <a:stretch/>
        </p:blipFill>
        <p:spPr>
          <a:xfrm>
            <a:off x="6096000" y="3453286"/>
            <a:ext cx="3283060" cy="3257550"/>
          </a:xfrm>
          <a:prstGeom prst="rect">
            <a:avLst/>
          </a:prstGeom>
        </p:spPr>
      </p:pic>
      <p:sp>
        <p:nvSpPr>
          <p:cNvPr id="14" name="TextBox 13">
            <a:extLst>
              <a:ext uri="{FF2B5EF4-FFF2-40B4-BE49-F238E27FC236}">
                <a16:creationId xmlns:a16="http://schemas.microsoft.com/office/drawing/2014/main" id="{A36152B7-F4CE-4A66-9C48-2D207B77882A}"/>
              </a:ext>
            </a:extLst>
          </p:cNvPr>
          <p:cNvSpPr txBox="1"/>
          <p:nvPr/>
        </p:nvSpPr>
        <p:spPr>
          <a:xfrm>
            <a:off x="369094" y="6464615"/>
            <a:ext cx="3911025" cy="246221"/>
          </a:xfrm>
          <a:prstGeom prst="rect">
            <a:avLst/>
          </a:prstGeom>
          <a:noFill/>
        </p:spPr>
        <p:txBody>
          <a:bodyPr wrap="square">
            <a:spAutoFit/>
          </a:bodyPr>
          <a:lstStyle/>
          <a:p>
            <a:r>
              <a:rPr lang="en-IE" sz="1000" dirty="0"/>
              <a:t>https://www.cdc-biodiversite.fr/documentation-gbs/</a:t>
            </a:r>
          </a:p>
        </p:txBody>
      </p:sp>
    </p:spTree>
    <p:extLst>
      <p:ext uri="{BB962C8B-B14F-4D97-AF65-F5344CB8AC3E}">
        <p14:creationId xmlns:p14="http://schemas.microsoft.com/office/powerpoint/2010/main" val="1605545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dirty="0"/>
              <a:t>Projections (</a:t>
            </a:r>
            <a:r>
              <a:rPr lang="en-IE" dirty="0" err="1"/>
              <a:t>énergie</a:t>
            </a:r>
            <a:r>
              <a:rPr lang="en-IE" dirty="0"/>
              <a:t>)</a:t>
            </a:r>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err="1"/>
              <a:t>Intégration</a:t>
            </a:r>
            <a:r>
              <a:rPr lang="en-IE" dirty="0"/>
              <a:t> de </a:t>
            </a:r>
            <a:r>
              <a:rPr lang="en-IE" dirty="0" err="1"/>
              <a:t>scénario</a:t>
            </a:r>
            <a:r>
              <a:rPr lang="en-IE" dirty="0"/>
              <a:t> </a:t>
            </a:r>
            <a:r>
              <a:rPr lang="en-IE" dirty="0" err="1"/>
              <a:t>énergétique</a:t>
            </a:r>
            <a:r>
              <a:rPr lang="en-IE" dirty="0"/>
              <a:t> dans la table </a:t>
            </a:r>
            <a:r>
              <a:rPr lang="en-IE" dirty="0" err="1"/>
              <a:t>nationale</a:t>
            </a:r>
            <a:r>
              <a:rPr lang="en-IE" dirty="0"/>
              <a:t> </a:t>
            </a:r>
            <a:r>
              <a:rPr lang="en-IE" dirty="0" err="1"/>
              <a:t>italienne</a:t>
            </a:r>
            <a:r>
              <a:rPr lang="en-IE" dirty="0"/>
              <a:t> et analyse des impacts </a:t>
            </a:r>
            <a:r>
              <a:rPr lang="en-IE" dirty="0" err="1"/>
              <a:t>prspectifs</a:t>
            </a:r>
            <a:endParaRPr lang="en-IE" dirty="0"/>
          </a:p>
          <a:p>
            <a:pPr lvl="1"/>
            <a:endParaRPr lang="en-IE" dirty="0"/>
          </a:p>
          <a:p>
            <a:pPr lvl="1"/>
            <a:r>
              <a:rPr lang="en-IE" dirty="0" err="1"/>
              <a:t>Hypothèse</a:t>
            </a:r>
            <a:r>
              <a:rPr lang="en-IE" dirty="0"/>
              <a:t> forte: le </a:t>
            </a:r>
            <a:r>
              <a:rPr lang="en-IE" dirty="0" err="1"/>
              <a:t>reste</a:t>
            </a:r>
            <a:r>
              <a:rPr lang="en-IE" dirty="0"/>
              <a:t> de </a:t>
            </a:r>
            <a:r>
              <a:rPr lang="en-IE" dirty="0" err="1"/>
              <a:t>l’économie</a:t>
            </a:r>
            <a:r>
              <a:rPr lang="en-IE" dirty="0"/>
              <a:t> </a:t>
            </a:r>
            <a:r>
              <a:rPr lang="en-IE" dirty="0" err="1"/>
              <a:t>est</a:t>
            </a:r>
            <a:r>
              <a:rPr lang="en-IE" dirty="0"/>
              <a:t> </a:t>
            </a:r>
            <a:r>
              <a:rPr lang="en-IE" dirty="0" err="1"/>
              <a:t>statique</a:t>
            </a:r>
            <a:r>
              <a:rPr lang="en-IE" dirty="0"/>
              <a:t> !</a:t>
            </a:r>
          </a:p>
          <a:p>
            <a:pPr lvl="1"/>
            <a:endParaRPr lang="en-IE" dirty="0"/>
          </a:p>
          <a:p>
            <a:pPr lvl="1"/>
            <a:r>
              <a:rPr lang="en-IE" dirty="0" err="1"/>
              <a:t>Corriger</a:t>
            </a:r>
            <a:r>
              <a:rPr lang="en-IE" dirty="0"/>
              <a:t> </a:t>
            </a:r>
            <a:r>
              <a:rPr lang="en-IE" dirty="0" err="1"/>
              <a:t>cet</a:t>
            </a:r>
            <a:r>
              <a:rPr lang="en-IE" dirty="0"/>
              <a:t> aspect</a:t>
            </a:r>
            <a:br>
              <a:rPr lang="en-IE" dirty="0"/>
            </a:br>
            <a:r>
              <a:rPr lang="en-IE" dirty="0" err="1"/>
              <a:t>requiert</a:t>
            </a:r>
            <a:r>
              <a:rPr lang="en-IE" dirty="0"/>
              <a:t> des </a:t>
            </a:r>
            <a:r>
              <a:rPr lang="en-IE" dirty="0" err="1"/>
              <a:t>modèles</a:t>
            </a:r>
            <a:br>
              <a:rPr lang="en-IE" dirty="0"/>
            </a:br>
            <a:r>
              <a:rPr lang="en-IE" dirty="0"/>
              <a:t>micro/macro-</a:t>
            </a:r>
            <a:r>
              <a:rPr lang="en-IE" dirty="0" err="1"/>
              <a:t>économiques</a:t>
            </a:r>
            <a:br>
              <a:rPr lang="en-IE" dirty="0"/>
            </a:br>
            <a:r>
              <a:rPr lang="en-IE" dirty="0"/>
              <a:t>plus </a:t>
            </a:r>
            <a:r>
              <a:rPr lang="en-IE" dirty="0" err="1"/>
              <a:t>poussés</a:t>
            </a:r>
            <a:endParaRPr lang="en-IE" dirty="0"/>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 (</a:t>
            </a:r>
            <a:r>
              <a:rPr lang="en-IE" dirty="0" err="1"/>
              <a:t>consommation</a:t>
            </a:r>
            <a:r>
              <a:rPr lang="en-IE" dirty="0"/>
              <a:t> finale)</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pic>
        <p:nvPicPr>
          <p:cNvPr id="9" name="Content Placeholder 5">
            <a:extLst>
              <a:ext uri="{FF2B5EF4-FFF2-40B4-BE49-F238E27FC236}">
                <a16:creationId xmlns:a16="http://schemas.microsoft.com/office/drawing/2014/main" id="{C624006E-31D5-38FF-A694-E35DD7A27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81" y="2276475"/>
            <a:ext cx="3850993" cy="4495919"/>
          </a:xfrm>
          <a:prstGeom prst="rect">
            <a:avLst/>
          </a:prstGeom>
        </p:spPr>
      </p:pic>
      <p:sp>
        <p:nvSpPr>
          <p:cNvPr id="13" name="Content Placeholder 12">
            <a:extLst>
              <a:ext uri="{FF2B5EF4-FFF2-40B4-BE49-F238E27FC236}">
                <a16:creationId xmlns:a16="http://schemas.microsoft.com/office/drawing/2014/main" id="{7ABAB4C1-20E3-0485-683C-4CC86619098B}"/>
              </a:ext>
            </a:extLst>
          </p:cNvPr>
          <p:cNvSpPr>
            <a:spLocks noGrp="1"/>
          </p:cNvSpPr>
          <p:nvPr>
            <p:ph sz="quarter" idx="15"/>
          </p:nvPr>
        </p:nvSpPr>
        <p:spPr>
          <a:xfrm>
            <a:off x="480000" y="1881188"/>
            <a:ext cx="2936581" cy="4032333"/>
          </a:xfrm>
        </p:spPr>
        <p:txBody>
          <a:bodyPr/>
          <a:lstStyle/>
          <a:p>
            <a:pPr lvl="1"/>
            <a:r>
              <a:rPr lang="en-IE" dirty="0"/>
              <a:t>À </a:t>
            </a:r>
            <a:r>
              <a:rPr lang="en-IE" dirty="0" err="1"/>
              <a:t>partir</a:t>
            </a:r>
            <a:r>
              <a:rPr lang="en-IE" dirty="0"/>
              <a:t> de </a:t>
            </a:r>
            <a:r>
              <a:rPr lang="en-IE" dirty="0" err="1"/>
              <a:t>calculs</a:t>
            </a:r>
            <a:r>
              <a:rPr lang="en-IE" dirty="0"/>
              <a:t> </a:t>
            </a:r>
            <a:r>
              <a:rPr lang="en-IE" dirty="0" err="1"/>
              <a:t>d’élasticité</a:t>
            </a:r>
            <a:r>
              <a:rPr lang="en-IE" dirty="0"/>
              <a:t>, il </a:t>
            </a:r>
            <a:r>
              <a:rPr lang="en-IE" dirty="0" err="1"/>
              <a:t>est</a:t>
            </a:r>
            <a:r>
              <a:rPr lang="en-IE" dirty="0"/>
              <a:t> possible de </a:t>
            </a:r>
            <a:r>
              <a:rPr lang="en-IE" dirty="0" err="1"/>
              <a:t>modéliser</a:t>
            </a:r>
            <a:r>
              <a:rPr lang="en-IE" dirty="0"/>
              <a:t> </a:t>
            </a:r>
            <a:r>
              <a:rPr lang="en-IE" dirty="0" err="1"/>
              <a:t>une</a:t>
            </a:r>
            <a:r>
              <a:rPr lang="en-IE" dirty="0"/>
              <a:t> </a:t>
            </a:r>
            <a:r>
              <a:rPr lang="en-IE" dirty="0" err="1"/>
              <a:t>demande</a:t>
            </a:r>
            <a:r>
              <a:rPr lang="en-IE" dirty="0"/>
              <a:t> future due à </a:t>
            </a:r>
            <a:r>
              <a:rPr lang="en-IE" dirty="0" err="1"/>
              <a:t>une</a:t>
            </a:r>
            <a:r>
              <a:rPr lang="en-IE" dirty="0"/>
              <a:t> </a:t>
            </a:r>
            <a:r>
              <a:rPr lang="en-IE" dirty="0" err="1"/>
              <a:t>évolution</a:t>
            </a:r>
            <a:r>
              <a:rPr lang="en-IE" dirty="0"/>
              <a:t> des </a:t>
            </a:r>
            <a:r>
              <a:rPr lang="en-IE" dirty="0" err="1"/>
              <a:t>revenus</a:t>
            </a:r>
            <a:endParaRPr lang="en-IE" dirty="0"/>
          </a:p>
          <a:p>
            <a:pPr lvl="1"/>
            <a:endParaRPr lang="en-IE" dirty="0"/>
          </a:p>
          <a:p>
            <a:pPr lvl="1"/>
            <a:r>
              <a:rPr lang="en-IE" dirty="0" err="1"/>
              <a:t>Hypothèse</a:t>
            </a:r>
            <a:r>
              <a:rPr lang="en-IE" dirty="0"/>
              <a:t> forte : </a:t>
            </a:r>
            <a:r>
              <a:rPr lang="en-IE" dirty="0" err="1"/>
              <a:t>l’inverse</a:t>
            </a:r>
            <a:r>
              <a:rPr lang="en-IE" dirty="0"/>
              <a:t> de Leontief </a:t>
            </a:r>
            <a:r>
              <a:rPr lang="en-IE" dirty="0" err="1"/>
              <a:t>est</a:t>
            </a:r>
            <a:r>
              <a:rPr lang="en-IE" dirty="0"/>
              <a:t> </a:t>
            </a:r>
            <a:r>
              <a:rPr lang="en-IE" dirty="0" err="1"/>
              <a:t>considéré</a:t>
            </a:r>
            <a:r>
              <a:rPr lang="en-IE" dirty="0"/>
              <a:t> </a:t>
            </a:r>
            <a:r>
              <a:rPr lang="en-IE" dirty="0" err="1"/>
              <a:t>statique</a:t>
            </a:r>
            <a:r>
              <a:rPr lang="en-IE" dirty="0"/>
              <a:t> (2011) pour </a:t>
            </a:r>
            <a:r>
              <a:rPr lang="en-IE" dirty="0" err="1"/>
              <a:t>tous</a:t>
            </a:r>
            <a:r>
              <a:rPr lang="en-IE" dirty="0"/>
              <a:t> les scenarios </a:t>
            </a:r>
            <a:r>
              <a:rPr lang="en-IE" dirty="0" err="1"/>
              <a:t>prospectifs</a:t>
            </a:r>
            <a:endParaRPr lang="en-IE" dirty="0"/>
          </a:p>
        </p:txBody>
      </p:sp>
      <p:pic>
        <p:nvPicPr>
          <p:cNvPr id="14" name="Content Placeholder 10" descr="A diagram of a company&#10;&#10;Description automatically generated">
            <a:extLst>
              <a:ext uri="{FF2B5EF4-FFF2-40B4-BE49-F238E27FC236}">
                <a16:creationId xmlns:a16="http://schemas.microsoft.com/office/drawing/2014/main" id="{A71B12F4-99F0-4DD7-EDE3-F2E51CC5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376" y="38100"/>
            <a:ext cx="4444984" cy="1636883"/>
          </a:xfrm>
          <a:prstGeom prst="rect">
            <a:avLst/>
          </a:prstGeom>
        </p:spPr>
      </p:pic>
      <p:pic>
        <p:nvPicPr>
          <p:cNvPr id="16" name="Picture 15" descr="A chart of different colored bars&#10;&#10;Description automatically generated with medium confidence">
            <a:extLst>
              <a:ext uri="{FF2B5EF4-FFF2-40B4-BE49-F238E27FC236}">
                <a16:creationId xmlns:a16="http://schemas.microsoft.com/office/drawing/2014/main" id="{D48A4AFA-2F9A-B7D8-148A-6EF39E4B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172" y="2551730"/>
            <a:ext cx="4409972" cy="3361791"/>
          </a:xfrm>
          <a:prstGeom prst="rect">
            <a:avLst/>
          </a:prstGeom>
        </p:spPr>
      </p:pic>
      <p:sp>
        <p:nvSpPr>
          <p:cNvPr id="25" name="Content Placeholder 12">
            <a:extLst>
              <a:ext uri="{FF2B5EF4-FFF2-40B4-BE49-F238E27FC236}">
                <a16:creationId xmlns:a16="http://schemas.microsoft.com/office/drawing/2014/main" id="{87E64DAB-FBD9-4D78-ACA1-93CA91B6DF3B}"/>
              </a:ext>
            </a:extLst>
          </p:cNvPr>
          <p:cNvSpPr txBox="1">
            <a:spLocks/>
          </p:cNvSpPr>
          <p:nvPr/>
        </p:nvSpPr>
        <p:spPr>
          <a:xfrm>
            <a:off x="3971923" y="1881188"/>
            <a:ext cx="2809878"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Élasticité</a:t>
            </a:r>
            <a:r>
              <a:rPr lang="en-IE" b="1" dirty="0"/>
              <a:t> prix-</a:t>
            </a:r>
            <a:r>
              <a:rPr lang="en-IE" b="1" dirty="0" err="1"/>
              <a:t>revenus</a:t>
            </a:r>
            <a:endParaRPr lang="en-IE" b="1" dirty="0"/>
          </a:p>
        </p:txBody>
      </p:sp>
      <p:sp>
        <p:nvSpPr>
          <p:cNvPr id="26" name="Content Placeholder 12">
            <a:extLst>
              <a:ext uri="{FF2B5EF4-FFF2-40B4-BE49-F238E27FC236}">
                <a16:creationId xmlns:a16="http://schemas.microsoft.com/office/drawing/2014/main" id="{DFCB8EB4-4E4B-1191-AFB0-89B090EEC16F}"/>
              </a:ext>
            </a:extLst>
          </p:cNvPr>
          <p:cNvSpPr txBox="1">
            <a:spLocks/>
          </p:cNvSpPr>
          <p:nvPr/>
        </p:nvSpPr>
        <p:spPr>
          <a:xfrm>
            <a:off x="7791450" y="1881188"/>
            <a:ext cx="4228694"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Comparaison</a:t>
            </a:r>
            <a:r>
              <a:rPr lang="en-IE" b="1" dirty="0"/>
              <a:t> de la </a:t>
            </a:r>
            <a:r>
              <a:rPr lang="en-IE" b="1" dirty="0" err="1"/>
              <a:t>répartitions</a:t>
            </a:r>
            <a:r>
              <a:rPr lang="en-IE" b="1" dirty="0"/>
              <a:t> des impacts prospective/</a:t>
            </a:r>
            <a:r>
              <a:rPr lang="en-IE" b="1" dirty="0" err="1"/>
              <a:t>statique</a:t>
            </a:r>
            <a:endParaRPr lang="en-IE" b="1" dirty="0"/>
          </a:p>
        </p:txBody>
      </p:sp>
    </p:spTree>
    <p:extLst>
      <p:ext uri="{BB962C8B-B14F-4D97-AF65-F5344CB8AC3E}">
        <p14:creationId xmlns:p14="http://schemas.microsoft.com/office/powerpoint/2010/main" val="3788325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sp>
        <p:nvSpPr>
          <p:cNvPr id="4" name="Content Placeholder 3">
            <a:extLst>
              <a:ext uri="{FF2B5EF4-FFF2-40B4-BE49-F238E27FC236}">
                <a16:creationId xmlns:a16="http://schemas.microsoft.com/office/drawing/2014/main" id="{3C04DA9C-9792-69D5-CF1D-E8C101ACDB36}"/>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892282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err="1"/>
              <a:t>Bilan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dirty="0"/>
              <a:t>€ ~ CO2 ?</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err="1"/>
              <a:t>L’unité</a:t>
            </a:r>
            <a:r>
              <a:rPr lang="en-IE" dirty="0"/>
              <a:t> </a:t>
            </a:r>
            <a:r>
              <a:rPr lang="en-IE" dirty="0" err="1"/>
              <a:t>monétaire</a:t>
            </a:r>
            <a:r>
              <a:rPr lang="en-IE" dirty="0"/>
              <a:t> </a:t>
            </a:r>
            <a:r>
              <a:rPr lang="en-IE" dirty="0" err="1"/>
              <a:t>comme</a:t>
            </a:r>
            <a:r>
              <a:rPr lang="en-IE" dirty="0"/>
              <a:t> proxy de </a:t>
            </a:r>
            <a:r>
              <a:rPr lang="en-IE" dirty="0" err="1"/>
              <a:t>l’impact</a:t>
            </a:r>
            <a:endParaRPr lang="en-IE" dirty="0"/>
          </a:p>
          <a:p>
            <a:pPr lvl="1"/>
            <a:r>
              <a:rPr lang="en-IE" dirty="0" err="1"/>
              <a:t>L’empreinte</a:t>
            </a:r>
            <a:r>
              <a:rPr lang="en-IE" dirty="0"/>
              <a:t> </a:t>
            </a:r>
            <a:r>
              <a:rPr lang="en-IE" dirty="0" err="1"/>
              <a:t>d’une</a:t>
            </a:r>
            <a:r>
              <a:rPr lang="en-IE" dirty="0"/>
              <a:t> montre Rolex </a:t>
            </a:r>
            <a:r>
              <a:rPr lang="en-IE" dirty="0" err="1"/>
              <a:t>est-elle</a:t>
            </a:r>
            <a:r>
              <a:rPr lang="en-IE" dirty="0"/>
              <a:t> </a:t>
            </a:r>
            <a:r>
              <a:rPr lang="en-IE" dirty="0" err="1"/>
              <a:t>réellement</a:t>
            </a:r>
            <a:r>
              <a:rPr lang="en-IE" dirty="0"/>
              <a:t> 100 </a:t>
            </a:r>
            <a:r>
              <a:rPr lang="en-IE" dirty="0" err="1"/>
              <a:t>fois</a:t>
            </a:r>
            <a:r>
              <a:rPr lang="en-IE" dirty="0"/>
              <a:t> </a:t>
            </a:r>
            <a:r>
              <a:rPr lang="en-IE" dirty="0" err="1"/>
              <a:t>celle</a:t>
            </a:r>
            <a:r>
              <a:rPr lang="en-IE" dirty="0"/>
              <a:t> </a:t>
            </a:r>
            <a:r>
              <a:rPr lang="en-IE" dirty="0" err="1"/>
              <a:t>d’une</a:t>
            </a:r>
            <a:r>
              <a:rPr lang="en-IE" dirty="0"/>
              <a:t> montre Swatch ?</a:t>
            </a:r>
            <a:br>
              <a:rPr lang="en-IE" dirty="0"/>
            </a:br>
            <a:r>
              <a:rPr lang="en-IE" dirty="0"/>
              <a:t>Une </a:t>
            </a:r>
            <a:r>
              <a:rPr lang="en-IE" dirty="0" err="1"/>
              <a:t>bouteille</a:t>
            </a:r>
            <a:r>
              <a:rPr lang="en-IE" dirty="0"/>
              <a:t> de vin à 100€ a-t-</a:t>
            </a:r>
            <a:r>
              <a:rPr lang="en-IE" dirty="0" err="1"/>
              <a:t>elle</a:t>
            </a:r>
            <a:r>
              <a:rPr lang="en-IE" dirty="0"/>
              <a:t> 20 </a:t>
            </a:r>
            <a:r>
              <a:rPr lang="en-IE" dirty="0" err="1"/>
              <a:t>fois</a:t>
            </a:r>
            <a:r>
              <a:rPr lang="en-IE" dirty="0"/>
              <a:t> </a:t>
            </a:r>
            <a:r>
              <a:rPr lang="en-IE" dirty="0" err="1"/>
              <a:t>l’impact</a:t>
            </a:r>
            <a:r>
              <a:rPr lang="en-IE" dirty="0"/>
              <a:t> </a:t>
            </a:r>
            <a:r>
              <a:rPr lang="en-IE" dirty="0" err="1"/>
              <a:t>d’une</a:t>
            </a:r>
            <a:r>
              <a:rPr lang="en-IE" dirty="0"/>
              <a:t> </a:t>
            </a:r>
            <a:r>
              <a:rPr lang="en-IE" dirty="0" err="1"/>
              <a:t>bouteille</a:t>
            </a:r>
            <a:r>
              <a:rPr lang="en-IE" dirty="0"/>
              <a:t> à 5€ ?</a:t>
            </a:r>
          </a:p>
          <a:p>
            <a:pPr lvl="1"/>
            <a:endParaRPr lang="en-IE" dirty="0"/>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482654"/>
            <a:ext cx="1668749" cy="738664"/>
          </a:xfrm>
          <a:prstGeom prst="rect">
            <a:avLst/>
          </a:prstGeom>
          <a:noFill/>
        </p:spPr>
        <p:txBody>
          <a:bodyPr wrap="square" lIns="0" tIns="0" rIns="0" bIns="0" rtlCol="0" anchor="b">
            <a:spAutoFit/>
          </a:bodyPr>
          <a:lstStyle/>
          <a:p>
            <a:pPr algn="r"/>
            <a:r>
              <a:rPr lang="en-IE" sz="1600" dirty="0">
                <a:solidFill>
                  <a:schemeClr val="tx2">
                    <a:lumMod val="60000"/>
                    <a:lumOff val="40000"/>
                  </a:schemeClr>
                </a:solidFill>
                <a:latin typeface="Arial Nova" panose="020B0504020202020204" pitchFamily="34" charset="0"/>
              </a:rPr>
              <a:t>Les “</a:t>
            </a:r>
            <a:r>
              <a:rPr lang="en-IE" sz="1600" dirty="0" err="1">
                <a:solidFill>
                  <a:schemeClr val="tx2">
                    <a:lumMod val="60000"/>
                    <a:lumOff val="40000"/>
                  </a:schemeClr>
                </a:solidFill>
                <a:latin typeface="Arial Nova" panose="020B0504020202020204" pitchFamily="34" charset="0"/>
              </a:rPr>
              <a:t>hypothèses</a:t>
            </a:r>
            <a:r>
              <a:rPr lang="en-IE" sz="1600" dirty="0">
                <a:solidFill>
                  <a:schemeClr val="tx2">
                    <a:lumMod val="60000"/>
                    <a:lumOff val="40000"/>
                  </a:schemeClr>
                </a:solidFill>
                <a:latin typeface="Arial Nova" panose="020B0504020202020204" pitchFamily="34" charset="0"/>
              </a:rPr>
              <a:t> fortes” </a:t>
            </a:r>
            <a:r>
              <a:rPr lang="en-IE" sz="1600" dirty="0" err="1">
                <a:solidFill>
                  <a:schemeClr val="tx2">
                    <a:lumMod val="60000"/>
                    <a:lumOff val="40000"/>
                  </a:schemeClr>
                </a:solidFill>
                <a:latin typeface="Arial Nova" panose="020B0504020202020204" pitchFamily="34" charset="0"/>
              </a:rPr>
              <a:t>évoquées</a:t>
            </a:r>
            <a:r>
              <a:rPr lang="en-IE" sz="1600" dirty="0">
                <a:solidFill>
                  <a:schemeClr val="tx2">
                    <a:lumMod val="60000"/>
                    <a:lumOff val="40000"/>
                  </a:schemeClr>
                </a:solidFill>
                <a:latin typeface="Arial Nova" panose="020B0504020202020204" pitchFamily="34" charset="0"/>
              </a:rPr>
              <a:t> dans </a:t>
            </a:r>
            <a:r>
              <a:rPr lang="en-IE" sz="1600" dirty="0" err="1">
                <a:solidFill>
                  <a:schemeClr val="tx2">
                    <a:lumMod val="60000"/>
                    <a:lumOff val="40000"/>
                  </a:schemeClr>
                </a:solidFill>
                <a:latin typeface="Arial Nova" panose="020B0504020202020204" pitchFamily="34" charset="0"/>
              </a:rPr>
              <a:t>l’introduction</a:t>
            </a:r>
            <a:endParaRPr lang="en-IE" sz="1600" dirty="0">
              <a:solidFill>
                <a:schemeClr val="tx2">
                  <a:lumMod val="60000"/>
                  <a:lumOff val="40000"/>
                </a:schemeClr>
              </a:solidFill>
              <a:latin typeface="Arial Nova" panose="020B0504020202020204" pitchFamily="34" charset="0"/>
            </a:endParaRPr>
          </a:p>
        </p:txBody>
      </p:sp>
      <p:pic>
        <p:nvPicPr>
          <p:cNvPr id="21" name="Picture 20">
            <a:extLst>
              <a:ext uri="{FF2B5EF4-FFF2-40B4-BE49-F238E27FC236}">
                <a16:creationId xmlns:a16="http://schemas.microsoft.com/office/drawing/2014/main" id="{65FAB3E1-E238-33F1-6D54-8F8B997C1772}"/>
              </a:ext>
            </a:extLst>
          </p:cNvPr>
          <p:cNvPicPr>
            <a:picLocks noChangeAspect="1"/>
          </p:cNvPicPr>
          <p:nvPr/>
        </p:nvPicPr>
        <p:blipFill>
          <a:blip r:embed="rId5"/>
          <a:stretch>
            <a:fillRect/>
          </a:stretch>
        </p:blipFill>
        <p:spPr>
          <a:xfrm>
            <a:off x="8715375" y="2757522"/>
            <a:ext cx="2973042" cy="315599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BECFEACE-503A-7B8E-5603-4300A6849871}"/>
              </a:ext>
            </a:extLst>
          </p:cNvPr>
          <p:cNvSpPr txBox="1"/>
          <p:nvPr/>
        </p:nvSpPr>
        <p:spPr>
          <a:xfrm>
            <a:off x="7997859" y="6098347"/>
            <a:ext cx="4334380" cy="553998"/>
          </a:xfrm>
          <a:prstGeom prst="rect">
            <a:avLst/>
          </a:prstGeom>
          <a:solidFill>
            <a:schemeClr val="bg1"/>
          </a:solidFill>
        </p:spPr>
        <p:txBody>
          <a:bodyPr wrap="square">
            <a:spAutoFit/>
          </a:bodyPr>
          <a:lstStyle/>
          <a:p>
            <a:r>
              <a:rPr lang="en-IE" sz="1000" dirty="0">
                <a:hlinkClick r:id="rId6"/>
              </a:rPr>
              <a:t>https://www.lemonde.fr/series-d-ete/article/2022/08/18/lucas-chancel-economiste-les-10-les-plus-aises-emettent-cinq-fois-plus-de-carbone-que-la-moitie-la-plus-pauvre-des-francais_6138356_3451060.html</a:t>
            </a:r>
            <a:r>
              <a:rPr lang="en-IE" sz="1000" dirty="0"/>
              <a:t> </a:t>
            </a: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dirty="0"/>
              <a:t>Les </a:t>
            </a:r>
            <a:r>
              <a:rPr lang="en-IE" dirty="0" err="1"/>
              <a:t>limites</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La non-prise </a:t>
            </a:r>
            <a:r>
              <a:rPr lang="en-IE" dirty="0" err="1"/>
              <a:t>en</a:t>
            </a:r>
            <a:r>
              <a:rPr lang="en-IE" dirty="0"/>
              <a:t> </a:t>
            </a:r>
            <a:r>
              <a:rPr lang="en-IE" dirty="0" err="1"/>
              <a:t>compte</a:t>
            </a:r>
            <a:r>
              <a:rPr lang="en-IE" dirty="0"/>
              <a:t> de </a:t>
            </a:r>
            <a:r>
              <a:rPr lang="en-IE" dirty="0" err="1"/>
              <a:t>l’hétérogénéité</a:t>
            </a:r>
            <a:r>
              <a:rPr lang="en-IE" dirty="0"/>
              <a:t> des prix</a:t>
            </a:r>
          </a:p>
          <a:p>
            <a:pPr lvl="1"/>
            <a:r>
              <a:rPr lang="en-IE" dirty="0"/>
              <a:t>Les industries </a:t>
            </a:r>
            <a:r>
              <a:rPr lang="en-IE" dirty="0" err="1"/>
              <a:t>achètent</a:t>
            </a:r>
            <a:r>
              <a:rPr lang="en-IE" dirty="0"/>
              <a:t> </a:t>
            </a:r>
            <a:r>
              <a:rPr lang="en-IE" dirty="0" err="1"/>
              <a:t>leur</a:t>
            </a:r>
            <a:r>
              <a:rPr lang="en-IE" dirty="0"/>
              <a:t> </a:t>
            </a:r>
            <a:r>
              <a:rPr lang="en-IE" dirty="0" err="1"/>
              <a:t>électricité</a:t>
            </a:r>
            <a:r>
              <a:rPr lang="en-IE" dirty="0"/>
              <a:t> à un </a:t>
            </a:r>
            <a:r>
              <a:rPr lang="en-IE" dirty="0" err="1"/>
              <a:t>coût</a:t>
            </a:r>
            <a:r>
              <a:rPr lang="en-IE" dirty="0"/>
              <a:t> plus bas que les ménages</a:t>
            </a:r>
          </a:p>
          <a:p>
            <a:r>
              <a:rPr lang="en-IE" dirty="0" err="1"/>
              <a:t>L’agrégation</a:t>
            </a:r>
            <a:r>
              <a:rPr lang="en-IE" dirty="0"/>
              <a:t> </a:t>
            </a:r>
            <a:r>
              <a:rPr lang="en-IE" dirty="0" err="1"/>
              <a:t>inévitable</a:t>
            </a:r>
            <a:endParaRPr lang="en-IE" dirty="0"/>
          </a:p>
          <a:p>
            <a:pPr lvl="1"/>
            <a:r>
              <a:rPr lang="en-IE" dirty="0"/>
              <a:t>Pour les </a:t>
            </a:r>
            <a:r>
              <a:rPr lang="en-IE" dirty="0" err="1"/>
              <a:t>régions</a:t>
            </a:r>
            <a:r>
              <a:rPr lang="en-IE" dirty="0"/>
              <a:t>: le manque de données impose de </a:t>
            </a:r>
            <a:r>
              <a:rPr lang="en-IE" dirty="0" err="1"/>
              <a:t>regrouper</a:t>
            </a:r>
            <a:r>
              <a:rPr lang="en-IE" dirty="0"/>
              <a:t> des zones </a:t>
            </a:r>
            <a:r>
              <a:rPr lang="en-IE" dirty="0" err="1"/>
              <a:t>géographiques</a:t>
            </a:r>
            <a:r>
              <a:rPr lang="en-IE" dirty="0"/>
              <a:t> </a:t>
            </a:r>
            <a:r>
              <a:rPr lang="en-IE" dirty="0" err="1"/>
              <a:t>n’ayant</a:t>
            </a:r>
            <a:r>
              <a:rPr lang="en-IE" dirty="0"/>
              <a:t> pas les </a:t>
            </a:r>
            <a:r>
              <a:rPr lang="en-IE" dirty="0" err="1"/>
              <a:t>mêmes</a:t>
            </a:r>
            <a:r>
              <a:rPr lang="en-IE" dirty="0"/>
              <a:t> </a:t>
            </a:r>
            <a:r>
              <a:rPr lang="en-IE" dirty="0" err="1"/>
              <a:t>caractéristiques</a:t>
            </a:r>
            <a:r>
              <a:rPr lang="en-IE" dirty="0"/>
              <a:t> </a:t>
            </a:r>
            <a:r>
              <a:rPr lang="en-IE" dirty="0" err="1"/>
              <a:t>économiques</a:t>
            </a:r>
            <a:r>
              <a:rPr lang="en-IE" dirty="0"/>
              <a:t> </a:t>
            </a:r>
            <a:r>
              <a:rPr lang="en-IE" dirty="0" err="1"/>
              <a:t>ou</a:t>
            </a:r>
            <a:r>
              <a:rPr lang="en-IE" dirty="0"/>
              <a:t> </a:t>
            </a:r>
            <a:r>
              <a:rPr lang="en-IE" dirty="0" err="1"/>
              <a:t>environnementales</a:t>
            </a:r>
            <a:endParaRPr lang="en-IE" dirty="0"/>
          </a:p>
          <a:p>
            <a:pPr lvl="1"/>
            <a:r>
              <a:rPr lang="en-IE" dirty="0"/>
              <a:t>Pour les </a:t>
            </a:r>
            <a:r>
              <a:rPr lang="en-IE" dirty="0" err="1"/>
              <a:t>secteurs</a:t>
            </a:r>
            <a:r>
              <a:rPr lang="en-IE" dirty="0"/>
              <a:t>: </a:t>
            </a:r>
            <a:r>
              <a:rPr lang="en-IE" dirty="0" err="1"/>
              <a:t>regrouper</a:t>
            </a:r>
            <a:r>
              <a:rPr lang="en-IE" dirty="0"/>
              <a:t> des </a:t>
            </a:r>
            <a:r>
              <a:rPr lang="en-IE" dirty="0" err="1"/>
              <a:t>entreprises</a:t>
            </a:r>
            <a:r>
              <a:rPr lang="en-IE" dirty="0"/>
              <a:t> </a:t>
            </a:r>
            <a:r>
              <a:rPr lang="en-IE" dirty="0" err="1"/>
              <a:t>différentes</a:t>
            </a:r>
            <a:r>
              <a:rPr lang="en-IE" dirty="0"/>
              <a:t> au sein d’un </a:t>
            </a:r>
            <a:r>
              <a:rPr lang="en-IE" dirty="0" err="1"/>
              <a:t>même</a:t>
            </a:r>
            <a:r>
              <a:rPr lang="en-IE" dirty="0"/>
              <a:t> </a:t>
            </a:r>
            <a:r>
              <a:rPr lang="en-IE" dirty="0" err="1"/>
              <a:t>secteur</a:t>
            </a:r>
            <a:r>
              <a:rPr lang="en-IE" dirty="0"/>
              <a:t> efface les </a:t>
            </a:r>
            <a:r>
              <a:rPr lang="en-IE" dirty="0" err="1"/>
              <a:t>disparités</a:t>
            </a:r>
            <a:r>
              <a:rPr lang="en-IE" dirty="0"/>
              <a:t> entre les “best-in-class” et le </a:t>
            </a:r>
            <a:r>
              <a:rPr lang="en-IE" dirty="0" err="1"/>
              <a:t>reste</a:t>
            </a:r>
            <a:endParaRPr lang="en-IE" dirty="0"/>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entrées-sorties </a:t>
            </a:r>
            <a:r>
              <a:rPr lang="en-IE" dirty="0" err="1"/>
              <a:t>permettent</a:t>
            </a:r>
            <a:r>
              <a:rPr lang="en-IE" dirty="0"/>
              <a:t> de </a:t>
            </a:r>
            <a:r>
              <a:rPr lang="en-IE" dirty="0" err="1"/>
              <a:t>relier</a:t>
            </a:r>
            <a:r>
              <a:rPr lang="en-IE" dirty="0"/>
              <a:t> </a:t>
            </a:r>
            <a:r>
              <a:rPr lang="en-IE" dirty="0" err="1"/>
              <a:t>mathématiquement</a:t>
            </a:r>
            <a:r>
              <a:rPr lang="en-IE" dirty="0"/>
              <a:t> les </a:t>
            </a:r>
            <a:r>
              <a:rPr lang="en-IE" dirty="0" err="1"/>
              <a:t>secteurs</a:t>
            </a:r>
            <a:r>
              <a:rPr lang="en-IE" dirty="0"/>
              <a:t> </a:t>
            </a:r>
            <a:r>
              <a:rPr lang="en-IE" dirty="0" err="1"/>
              <a:t>d’une</a:t>
            </a:r>
            <a:r>
              <a:rPr lang="en-IE" dirty="0"/>
              <a:t> </a:t>
            </a:r>
            <a:r>
              <a:rPr lang="en-IE" dirty="0" err="1"/>
              <a:t>économie</a:t>
            </a:r>
            <a:r>
              <a:rPr lang="en-IE" dirty="0"/>
              <a:t> entre </a:t>
            </a:r>
            <a:r>
              <a:rPr lang="en-IE" dirty="0" err="1"/>
              <a:t>eux</a:t>
            </a:r>
            <a:r>
              <a:rPr lang="en-IE" dirty="0"/>
              <a:t> – avec des </a:t>
            </a:r>
            <a:r>
              <a:rPr lang="en-IE" dirty="0" err="1"/>
              <a:t>hypothèses</a:t>
            </a:r>
            <a:r>
              <a:rPr lang="en-IE" dirty="0"/>
              <a:t> fortes</a:t>
            </a:r>
          </a:p>
          <a:p>
            <a:pPr lvl="1"/>
            <a:endParaRPr lang="en-IE" dirty="0"/>
          </a:p>
          <a:p>
            <a:pPr lvl="1"/>
            <a:r>
              <a:rPr lang="en-IE" dirty="0" err="1"/>
              <a:t>Cela</a:t>
            </a:r>
            <a:r>
              <a:rPr lang="en-IE" dirty="0"/>
              <a:t> </a:t>
            </a:r>
            <a:r>
              <a:rPr lang="en-IE" dirty="0" err="1"/>
              <a:t>permet</a:t>
            </a:r>
            <a:r>
              <a:rPr lang="en-IE" dirty="0"/>
              <a:t> de </a:t>
            </a:r>
            <a:r>
              <a:rPr lang="en-IE" dirty="0" err="1"/>
              <a:t>retracer</a:t>
            </a:r>
            <a:r>
              <a:rPr lang="en-IE" dirty="0"/>
              <a:t> </a:t>
            </a:r>
            <a:r>
              <a:rPr lang="en-IE" dirty="0" err="1"/>
              <a:t>facilement</a:t>
            </a:r>
            <a:r>
              <a:rPr lang="en-IE" dirty="0"/>
              <a:t> les </a:t>
            </a:r>
            <a:r>
              <a:rPr lang="en-IE" dirty="0" err="1"/>
              <a:t>chaînes</a:t>
            </a:r>
            <a:r>
              <a:rPr lang="en-IE" dirty="0"/>
              <a:t> de </a:t>
            </a:r>
            <a:r>
              <a:rPr lang="en-IE" dirty="0" err="1"/>
              <a:t>valeur</a:t>
            </a:r>
            <a:r>
              <a:rPr lang="en-IE" dirty="0"/>
              <a:t>, le fait que les tables </a:t>
            </a:r>
            <a:r>
              <a:rPr lang="en-IE" dirty="0" err="1"/>
              <a:t>soient</a:t>
            </a:r>
            <a:r>
              <a:rPr lang="en-IE" dirty="0"/>
              <a:t> </a:t>
            </a:r>
            <a:r>
              <a:rPr lang="en-IE" dirty="0" err="1"/>
              <a:t>symétriques</a:t>
            </a:r>
            <a:r>
              <a:rPr lang="en-IE" dirty="0"/>
              <a:t> </a:t>
            </a:r>
            <a:r>
              <a:rPr lang="en-IE" dirty="0" err="1"/>
              <a:t>permet</a:t>
            </a:r>
            <a:r>
              <a:rPr lang="en-IE" dirty="0"/>
              <a:t> </a:t>
            </a:r>
            <a:r>
              <a:rPr lang="en-IE" dirty="0" err="1"/>
              <a:t>également</a:t>
            </a:r>
            <a:r>
              <a:rPr lang="en-IE" dirty="0"/>
              <a:t> de </a:t>
            </a:r>
            <a:r>
              <a:rPr lang="en-IE" dirty="0" err="1"/>
              <a:t>résoudre</a:t>
            </a:r>
            <a:r>
              <a:rPr lang="en-IE" dirty="0"/>
              <a:t> les </a:t>
            </a:r>
            <a:r>
              <a:rPr lang="en-IE" dirty="0" err="1"/>
              <a:t>chaînes</a:t>
            </a:r>
            <a:r>
              <a:rPr lang="en-IE" dirty="0"/>
              <a:t> formant des </a:t>
            </a:r>
            <a:r>
              <a:rPr lang="en-IE" b="1" dirty="0" err="1"/>
              <a:t>boucles</a:t>
            </a:r>
            <a:endParaRPr lang="en-IE" b="1" dirty="0"/>
          </a:p>
          <a:p>
            <a:pPr lvl="1"/>
            <a:endParaRPr lang="en-IE" dirty="0"/>
          </a:p>
          <a:p>
            <a:pPr lvl="1"/>
            <a:r>
              <a:rPr lang="en-IE" dirty="0"/>
              <a:t>En </a:t>
            </a:r>
            <a:r>
              <a:rPr lang="en-IE" dirty="0" err="1"/>
              <a:t>utilisant</a:t>
            </a:r>
            <a:r>
              <a:rPr lang="en-IE" dirty="0"/>
              <a:t> les </a:t>
            </a:r>
            <a:r>
              <a:rPr lang="en-IE" b="1" dirty="0"/>
              <a:t>extensions </a:t>
            </a:r>
            <a:r>
              <a:rPr lang="en-IE" b="1" dirty="0" err="1"/>
              <a:t>environnementales</a:t>
            </a:r>
            <a:r>
              <a:rPr lang="en-IE" dirty="0"/>
              <a:t>, il </a:t>
            </a:r>
            <a:r>
              <a:rPr lang="en-IE" dirty="0" err="1"/>
              <a:t>est</a:t>
            </a:r>
            <a:r>
              <a:rPr lang="en-IE" dirty="0"/>
              <a:t> </a:t>
            </a:r>
            <a:r>
              <a:rPr lang="en-IE" dirty="0" err="1"/>
              <a:t>ainsi</a:t>
            </a:r>
            <a:r>
              <a:rPr lang="en-IE" dirty="0"/>
              <a:t> possible de </a:t>
            </a:r>
            <a:r>
              <a:rPr lang="en-IE" dirty="0" err="1"/>
              <a:t>relier</a:t>
            </a:r>
            <a:r>
              <a:rPr lang="en-IE" dirty="0"/>
              <a:t> </a:t>
            </a:r>
            <a:r>
              <a:rPr lang="en-IE" dirty="0" err="1"/>
              <a:t>une</a:t>
            </a:r>
            <a:r>
              <a:rPr lang="en-IE" dirty="0"/>
              <a:t> </a:t>
            </a:r>
            <a:r>
              <a:rPr lang="en-IE" dirty="0" err="1"/>
              <a:t>demande</a:t>
            </a:r>
            <a:r>
              <a:rPr lang="en-IE" dirty="0"/>
              <a:t> finale aux impacts </a:t>
            </a:r>
            <a:r>
              <a:rPr lang="en-IE" dirty="0" err="1"/>
              <a:t>environnementaux</a:t>
            </a:r>
            <a:r>
              <a:rPr lang="en-IE" dirty="0"/>
              <a:t> de la production de </a:t>
            </a:r>
            <a:r>
              <a:rPr lang="en-IE" dirty="0" err="1"/>
              <a:t>tous</a:t>
            </a:r>
            <a:r>
              <a:rPr lang="en-IE" dirty="0"/>
              <a:t> les </a:t>
            </a:r>
            <a:r>
              <a:rPr lang="en-IE" dirty="0" err="1"/>
              <a:t>biens</a:t>
            </a:r>
            <a:r>
              <a:rPr lang="en-IE" dirty="0"/>
              <a:t> et services </a:t>
            </a:r>
            <a:r>
              <a:rPr lang="en-IE" dirty="0" err="1"/>
              <a:t>nécessaires</a:t>
            </a:r>
            <a:r>
              <a:rPr lang="en-IE" dirty="0"/>
              <a:t> pour y </a:t>
            </a:r>
            <a:r>
              <a:rPr lang="en-IE" dirty="0" err="1"/>
              <a:t>répondre</a:t>
            </a:r>
            <a:endParaRPr lang="en-IE" dirty="0"/>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pic>
        <p:nvPicPr>
          <p:cNvPr id="19" name="Picture 18" descr="A dirt road with trees and a row of trees&#10;&#10;Description automatically generated">
            <a:extLst>
              <a:ext uri="{FF2B5EF4-FFF2-40B4-BE49-F238E27FC236}">
                <a16:creationId xmlns:a16="http://schemas.microsoft.com/office/drawing/2014/main" id="{979ADCEC-9E94-6FC8-BD43-4C47F48E3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5" y="1074737"/>
            <a:ext cx="3225800" cy="4838700"/>
          </a:xfrm>
          <a:prstGeom prst="rect">
            <a:avLst/>
          </a:prstGeom>
        </p:spPr>
      </p:pic>
    </p:spTree>
    <p:extLst>
      <p:ext uri="{BB962C8B-B14F-4D97-AF65-F5344CB8AC3E}">
        <p14:creationId xmlns:p14="http://schemas.microsoft.com/office/powerpoint/2010/main" val="152033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dirty="0"/>
              <a:t>1973: Wassily Leontief </a:t>
            </a:r>
            <a:r>
              <a:rPr lang="en-IE" dirty="0" err="1"/>
              <a:t>reçoit</a:t>
            </a:r>
            <a:r>
              <a:rPr lang="en-IE" dirty="0"/>
              <a:t> le Prix Nobel </a:t>
            </a:r>
            <a:r>
              <a:rPr lang="en-IE" dirty="0" err="1"/>
              <a:t>d’économie</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fr-FR" dirty="0"/>
              <a:t>Wassily Leontief a repris la démarche de François Quesnay et de son « tableau économique » pour construire des « </a:t>
            </a:r>
            <a:r>
              <a:rPr lang="fr-FR" b="1" dirty="0"/>
              <a:t>tableaux d’entrée-sortie </a:t>
            </a:r>
            <a:r>
              <a:rPr lang="fr-FR" dirty="0"/>
              <a:t>» (input-output, en Anglais).</a:t>
            </a:r>
          </a:p>
          <a:p>
            <a:pPr lvl="1"/>
            <a:endParaRPr lang="fr-FR" dirty="0"/>
          </a:p>
          <a:p>
            <a:pPr lvl="1"/>
            <a:r>
              <a:rPr lang="fr-FR" dirty="0"/>
              <a:t>Ces tableaux permettent de visualiser puis d’analyser les relations entre les industries d’une économie. Ainsi, ils établissent un lien entre les facteurs de production (travail, capital…), les produits intermédiaires échangés par les industries et les produits finis.</a:t>
            </a:r>
          </a:p>
          <a:p>
            <a:pPr lvl="1"/>
            <a:endParaRPr lang="fr-FR" dirty="0"/>
          </a:p>
          <a:p>
            <a:pPr lvl="1"/>
            <a:r>
              <a:rPr lang="fr-FR" dirty="0"/>
              <a:t>Son modèle d'input-output tient explicitement compte de </a:t>
            </a:r>
            <a:r>
              <a:rPr lang="fr-FR" b="1" dirty="0"/>
              <a:t>l'interdépendance générale de tous</a:t>
            </a:r>
            <a:r>
              <a:rPr lang="fr-FR" dirty="0"/>
              <a:t> les secteurs économiques.</a:t>
            </a:r>
          </a:p>
          <a:p>
            <a:pPr lvl="1"/>
            <a:endParaRPr lang="fr-FR" dirty="0"/>
          </a:p>
          <a:p>
            <a:pPr lvl="1"/>
            <a:r>
              <a:rPr lang="fr-FR" dirty="0"/>
              <a:t>En prenant des hypothèses assez fortes (</a:t>
            </a:r>
            <a:r>
              <a:rPr lang="fr-FR" i="1" dirty="0"/>
              <a:t>ce qu’on verra plus loin</a:t>
            </a:r>
            <a:r>
              <a:rPr lang="fr-FR" dirty="0"/>
              <a:t>), Leontief a pu obtenir un modèle qui relie les productions intermédiaires et finales des différents biens. </a:t>
            </a:r>
          </a:p>
          <a:p>
            <a:pPr lvl="1"/>
            <a:endParaRPr lang="fr-FR" dirty="0"/>
          </a:p>
          <a:p>
            <a:pPr lvl="1"/>
            <a:endParaRPr lang="en-IE" dirty="0"/>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a:t>
            </a:r>
            <a:r>
              <a:rPr lang="en-IE" dirty="0" err="1"/>
              <a:t>multirégionales</a:t>
            </a:r>
            <a:r>
              <a:rPr lang="en-IE" dirty="0"/>
              <a:t> </a:t>
            </a:r>
            <a:r>
              <a:rPr lang="en-IE" dirty="0" err="1"/>
              <a:t>permettent</a:t>
            </a:r>
            <a:r>
              <a:rPr lang="en-IE" dirty="0"/>
              <a:t> la </a:t>
            </a:r>
            <a:r>
              <a:rPr lang="en-IE" dirty="0" err="1"/>
              <a:t>traçabilité</a:t>
            </a:r>
            <a:r>
              <a:rPr lang="en-IE" dirty="0"/>
              <a:t> des </a:t>
            </a:r>
            <a:r>
              <a:rPr lang="en-IE" dirty="0" err="1"/>
              <a:t>chaînes</a:t>
            </a:r>
            <a:r>
              <a:rPr lang="en-IE" dirty="0"/>
              <a:t> de </a:t>
            </a:r>
            <a:r>
              <a:rPr lang="en-IE" dirty="0" err="1"/>
              <a:t>valeur</a:t>
            </a:r>
            <a:r>
              <a:rPr lang="en-IE" dirty="0"/>
              <a:t> à </a:t>
            </a:r>
            <a:r>
              <a:rPr lang="en-IE" dirty="0" err="1"/>
              <a:t>l’international</a:t>
            </a:r>
            <a:endParaRPr lang="en-IE" dirty="0"/>
          </a:p>
          <a:p>
            <a:pPr lvl="1"/>
            <a:endParaRPr lang="en-IE" dirty="0"/>
          </a:p>
          <a:p>
            <a:pPr lvl="1"/>
            <a:r>
              <a:rPr lang="en-IE" dirty="0" err="1"/>
              <a:t>Elles</a:t>
            </a:r>
            <a:r>
              <a:rPr lang="en-IE" dirty="0"/>
              <a:t> </a:t>
            </a:r>
            <a:r>
              <a:rPr lang="en-IE" dirty="0" err="1"/>
              <a:t>sont</a:t>
            </a:r>
            <a:r>
              <a:rPr lang="en-IE" dirty="0"/>
              <a:t> </a:t>
            </a:r>
            <a:r>
              <a:rPr lang="en-IE" dirty="0" err="1"/>
              <a:t>utilisées</a:t>
            </a:r>
            <a:r>
              <a:rPr lang="en-IE" dirty="0"/>
              <a:t> pour </a:t>
            </a:r>
            <a:r>
              <a:rPr lang="en-IE" dirty="0" err="1"/>
              <a:t>calculer</a:t>
            </a:r>
            <a:r>
              <a:rPr lang="en-IE" dirty="0"/>
              <a:t> les </a:t>
            </a:r>
            <a:r>
              <a:rPr lang="en-IE" dirty="0" err="1"/>
              <a:t>empreintes</a:t>
            </a:r>
            <a:r>
              <a:rPr lang="en-IE" dirty="0"/>
              <a:t> </a:t>
            </a:r>
            <a:r>
              <a:rPr lang="en-IE" dirty="0" err="1"/>
              <a:t>carbone</a:t>
            </a:r>
            <a:r>
              <a:rPr lang="en-IE" dirty="0"/>
              <a:t> des pays, et les </a:t>
            </a:r>
            <a:r>
              <a:rPr lang="en-IE" dirty="0" err="1"/>
              <a:t>différents</a:t>
            </a:r>
            <a:r>
              <a:rPr lang="en-IE" dirty="0"/>
              <a:t> </a:t>
            </a:r>
            <a:r>
              <a:rPr lang="en-IE" dirty="0" err="1"/>
              <a:t>phénomènes</a:t>
            </a:r>
            <a:r>
              <a:rPr lang="en-IE" dirty="0"/>
              <a:t> </a:t>
            </a:r>
            <a:r>
              <a:rPr lang="en-IE" dirty="0" err="1"/>
              <a:t>d’</a:t>
            </a:r>
            <a:r>
              <a:rPr lang="en-IE" i="1" dirty="0" err="1"/>
              <a:t>offshoring</a:t>
            </a:r>
            <a:r>
              <a:rPr lang="en-IE" i="1" dirty="0"/>
              <a:t> </a:t>
            </a:r>
            <a:r>
              <a:rPr lang="en-IE" dirty="0"/>
              <a:t>des impacts : </a:t>
            </a:r>
            <a:r>
              <a:rPr lang="en-IE" dirty="0" err="1"/>
              <a:t>carbone</a:t>
            </a:r>
            <a:r>
              <a:rPr lang="en-IE" dirty="0"/>
              <a:t>, eau, </a:t>
            </a:r>
            <a:r>
              <a:rPr lang="en-IE" dirty="0" err="1"/>
              <a:t>matériaux</a:t>
            </a:r>
            <a:r>
              <a:rPr lang="en-IE" dirty="0"/>
              <a:t>, </a:t>
            </a:r>
            <a:r>
              <a:rPr lang="en-IE" dirty="0" err="1"/>
              <a:t>biodiversité</a:t>
            </a:r>
            <a:r>
              <a:rPr lang="en-IE" dirty="0"/>
              <a:t>…</a:t>
            </a:r>
          </a:p>
          <a:p>
            <a:pPr lvl="1"/>
            <a:endParaRPr lang="en-IE" dirty="0"/>
          </a:p>
          <a:p>
            <a:pPr lvl="1"/>
            <a:r>
              <a:rPr lang="en-IE" dirty="0" err="1"/>
              <a:t>L’input</a:t>
            </a:r>
            <a:r>
              <a:rPr lang="en-IE" dirty="0"/>
              <a:t>-output </a:t>
            </a:r>
            <a:r>
              <a:rPr lang="en-IE" dirty="0" err="1"/>
              <a:t>est</a:t>
            </a:r>
            <a:r>
              <a:rPr lang="en-IE" dirty="0"/>
              <a:t> un </a:t>
            </a:r>
            <a:r>
              <a:rPr lang="en-IE" dirty="0" err="1"/>
              <a:t>outil</a:t>
            </a:r>
            <a:r>
              <a:rPr lang="en-IE" dirty="0"/>
              <a:t> puissant tant </a:t>
            </a:r>
            <a:r>
              <a:rPr lang="en-IE" dirty="0" err="1"/>
              <a:t>qu’on</a:t>
            </a:r>
            <a:r>
              <a:rPr lang="en-IE" dirty="0"/>
              <a:t> a conscience de </a:t>
            </a:r>
            <a:r>
              <a:rPr lang="en-IE" dirty="0" err="1"/>
              <a:t>ses</a:t>
            </a:r>
            <a:r>
              <a:rPr lang="en-IE" dirty="0"/>
              <a:t> </a:t>
            </a:r>
            <a:r>
              <a:rPr lang="en-IE" dirty="0" err="1"/>
              <a:t>limites</a:t>
            </a:r>
            <a:r>
              <a:rPr lang="en-IE" dirty="0"/>
              <a:t> (proxy </a:t>
            </a:r>
            <a:r>
              <a:rPr lang="en-IE" dirty="0" err="1"/>
              <a:t>monétaire</a:t>
            </a:r>
            <a:r>
              <a:rPr lang="en-IE" dirty="0"/>
              <a:t>, </a:t>
            </a:r>
            <a:r>
              <a:rPr lang="en-IE" dirty="0" err="1"/>
              <a:t>homogénéité</a:t>
            </a:r>
            <a:r>
              <a:rPr lang="en-IE" dirty="0"/>
              <a:t> des prix, agrégation)</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pic>
        <p:nvPicPr>
          <p:cNvPr id="6" name="Content Placeholder 5" descr="An industrial area with many pipes&#10;&#10;Description automatically generated">
            <a:extLst>
              <a:ext uri="{FF2B5EF4-FFF2-40B4-BE49-F238E27FC236}">
                <a16:creationId xmlns:a16="http://schemas.microsoft.com/office/drawing/2014/main" id="{D6B0A8D9-C331-C5D5-72FF-2E79A1E2EBD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15103"/>
            <a:ext cx="5313363" cy="3564420"/>
          </a:xfrm>
        </p:spPr>
      </p:pic>
    </p:spTree>
    <p:extLst>
      <p:ext uri="{BB962C8B-B14F-4D97-AF65-F5344CB8AC3E}">
        <p14:creationId xmlns:p14="http://schemas.microsoft.com/office/powerpoint/2010/main" val="1950542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FD1F-7797-5C86-F69A-0DB1304DD31C}"/>
              </a:ext>
            </a:extLst>
          </p:cNvPr>
          <p:cNvSpPr>
            <a:spLocks noGrp="1"/>
          </p:cNvSpPr>
          <p:nvPr>
            <p:ph type="title"/>
          </p:nvPr>
        </p:nvSpPr>
        <p:spPr/>
        <p:txBody>
          <a:bodyPr/>
          <a:lstStyle/>
          <a:p>
            <a:r>
              <a:rPr lang="en-IE" dirty="0"/>
              <a:t>Bonus: </a:t>
            </a:r>
            <a:r>
              <a:rPr lang="en-IE" dirty="0" err="1"/>
              <a:t>gagner</a:t>
            </a:r>
            <a:r>
              <a:rPr lang="en-IE" dirty="0"/>
              <a:t> des </a:t>
            </a:r>
            <a:r>
              <a:rPr lang="en-IE" dirty="0" err="1"/>
              <a:t>clics</a:t>
            </a:r>
            <a:r>
              <a:rPr lang="en-IE" dirty="0"/>
              <a:t> sur Twitter</a:t>
            </a:r>
          </a:p>
        </p:txBody>
      </p:sp>
      <p:sp>
        <p:nvSpPr>
          <p:cNvPr id="3" name="Text Placeholder 2">
            <a:extLst>
              <a:ext uri="{FF2B5EF4-FFF2-40B4-BE49-F238E27FC236}">
                <a16:creationId xmlns:a16="http://schemas.microsoft.com/office/drawing/2014/main" id="{817B79FE-BA62-519C-54EC-D2D0798D30AA}"/>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C7AC4325-50B9-2A56-3702-9EA76C08FED3}"/>
              </a:ext>
            </a:extLst>
          </p:cNvPr>
          <p:cNvSpPr>
            <a:spLocks noGrp="1"/>
          </p:cNvSpPr>
          <p:nvPr>
            <p:ph sz="quarter" idx="15"/>
          </p:nvPr>
        </p:nvSpPr>
        <p:spPr/>
        <p:txBody>
          <a:bodyPr/>
          <a:lstStyle/>
          <a:p>
            <a:endParaRPr lang="en-IE" dirty="0"/>
          </a:p>
        </p:txBody>
      </p:sp>
      <p:pic>
        <p:nvPicPr>
          <p:cNvPr id="6" name="Picture 5">
            <a:extLst>
              <a:ext uri="{FF2B5EF4-FFF2-40B4-BE49-F238E27FC236}">
                <a16:creationId xmlns:a16="http://schemas.microsoft.com/office/drawing/2014/main" id="{5D461257-64E0-8FC5-D1C2-3F886841C8A0}"/>
              </a:ext>
            </a:extLst>
          </p:cNvPr>
          <p:cNvPicPr>
            <a:picLocks noChangeAspect="1"/>
          </p:cNvPicPr>
          <p:nvPr/>
        </p:nvPicPr>
        <p:blipFill>
          <a:blip r:embed="rId2"/>
          <a:stretch>
            <a:fillRect/>
          </a:stretch>
        </p:blipFill>
        <p:spPr>
          <a:xfrm>
            <a:off x="3519488" y="1057805"/>
            <a:ext cx="4741876" cy="5431895"/>
          </a:xfrm>
          <a:prstGeom prst="rect">
            <a:avLst/>
          </a:prstGeom>
        </p:spPr>
      </p:pic>
    </p:spTree>
    <p:extLst>
      <p:ext uri="{BB962C8B-B14F-4D97-AF65-F5344CB8AC3E}">
        <p14:creationId xmlns:p14="http://schemas.microsoft.com/office/powerpoint/2010/main" val="17677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dirty="0"/>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r>
              <a:rPr lang="en-IE" dirty="0"/>
              <a:t>Le code, le </a:t>
            </a:r>
            <a:r>
              <a:rPr lang="en-IE" dirty="0" err="1"/>
              <a:t>fichier</a:t>
            </a:r>
            <a:r>
              <a:rPr lang="en-IE" dirty="0"/>
              <a:t> </a:t>
            </a:r>
            <a:r>
              <a:rPr lang="en-IE" dirty="0" err="1"/>
              <a:t>d’exercice</a:t>
            </a:r>
            <a:r>
              <a:rPr lang="en-IE" dirty="0"/>
              <a:t> et </a:t>
            </a:r>
            <a:r>
              <a:rPr lang="en-IE" dirty="0" err="1"/>
              <a:t>sa</a:t>
            </a:r>
            <a:r>
              <a:rPr lang="en-IE" dirty="0"/>
              <a:t> correction, les slides </a:t>
            </a:r>
            <a:r>
              <a:rPr lang="en-IE" dirty="0" err="1"/>
              <a:t>sont</a:t>
            </a:r>
            <a:r>
              <a:rPr lang="en-IE" dirty="0"/>
              <a:t> </a:t>
            </a:r>
            <a:r>
              <a:rPr lang="en-IE" dirty="0" err="1"/>
              <a:t>disponibles</a:t>
            </a:r>
            <a:r>
              <a:rPr lang="en-IE" dirty="0"/>
              <a:t> à</a:t>
            </a:r>
            <a:br>
              <a:rPr lang="en-IE" dirty="0"/>
            </a:br>
            <a:r>
              <a:rPr lang="en-IE" dirty="0">
                <a:hlinkClick r:id="rId2"/>
              </a:rPr>
              <a:t>https://github.com/thomasgibon/io-footprinting/tree/master/luxstrat</a:t>
            </a:r>
            <a:r>
              <a:rPr lang="en-IE" dirty="0"/>
              <a:t> </a:t>
            </a:r>
          </a:p>
        </p:txBody>
      </p:sp>
    </p:spTree>
    <p:extLst>
      <p:ext uri="{BB962C8B-B14F-4D97-AF65-F5344CB8AC3E}">
        <p14:creationId xmlns:p14="http://schemas.microsoft.com/office/powerpoint/2010/main" val="2029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 </a:t>
            </a:r>
            <a:r>
              <a:rPr lang="en-IE" sz="2000" dirty="0"/>
              <a:t>(</a:t>
            </a:r>
            <a:r>
              <a:rPr lang="en-IE" sz="2000" dirty="0" err="1"/>
              <a:t>ou</a:t>
            </a:r>
            <a:r>
              <a:rPr lang="en-IE" sz="2000" dirty="0"/>
              <a:t> “tableau </a:t>
            </a:r>
            <a:r>
              <a:rPr lang="en-IE" sz="2000" dirty="0" err="1"/>
              <a:t>emplois</a:t>
            </a:r>
            <a:r>
              <a:rPr lang="en-IE" sz="2000" dirty="0"/>
              <a:t> </a:t>
            </a:r>
            <a:r>
              <a:rPr lang="en-IE" sz="2000" dirty="0" err="1"/>
              <a:t>ressources</a:t>
            </a:r>
            <a:r>
              <a:rPr lang="en-IE" sz="2000" dirty="0"/>
              <a:t>”)</a:t>
            </a:r>
            <a:endParaRPr lang="en-IE" dirty="0"/>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827021"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20406"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3968515800"/>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9</a:t>
                      </a:r>
                    </a:p>
                  </a:txBody>
                  <a:tcPr marL="0" marR="0" marT="0" marB="0" anchor="ctr"/>
                </a:tc>
                <a:tc>
                  <a:txBody>
                    <a:bodyPr/>
                    <a:lstStyle/>
                    <a:p>
                      <a:pPr algn="ctr"/>
                      <a:r>
                        <a:rPr lang="en-IE" sz="1800" b="0" dirty="0">
                          <a:solidFill>
                            <a:schemeClr val="accent1"/>
                          </a:solidFill>
                        </a:rPr>
                        <a:t>8</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err="1">
                <a:solidFill>
                  <a:schemeClr val="tx2"/>
                </a:solidFill>
              </a:rPr>
              <a:t>En</a:t>
            </a:r>
            <a:r>
              <a:rPr lang="en-IE" sz="1500" b="0" dirty="0">
                <a:solidFill>
                  <a:schemeClr val="tx2"/>
                </a:solidFill>
              </a:rPr>
              <a:t> </a:t>
            </a:r>
            <a:r>
              <a:rPr lang="en-IE" sz="1500" b="0" dirty="0" err="1">
                <a:solidFill>
                  <a:schemeClr val="tx2"/>
                </a:solidFill>
              </a:rPr>
              <a:t>considérant</a:t>
            </a:r>
            <a:r>
              <a:rPr lang="en-IE" sz="1500" b="0" dirty="0">
                <a:solidFill>
                  <a:schemeClr val="tx2"/>
                </a:solidFill>
              </a:rPr>
              <a:t> </a:t>
            </a:r>
            <a:r>
              <a:rPr lang="en-IE" sz="1500" b="0" dirty="0" err="1">
                <a:solidFill>
                  <a:schemeClr val="tx2"/>
                </a:solidFill>
              </a:rPr>
              <a:t>l’économie</a:t>
            </a:r>
            <a:r>
              <a:rPr lang="en-IE" sz="1500" b="0" dirty="0">
                <a:solidFill>
                  <a:schemeClr val="tx2"/>
                </a:solidFill>
              </a:rPr>
              <a:t> </a:t>
            </a:r>
            <a:r>
              <a:rPr lang="en-IE" sz="1500" b="0" dirty="0" err="1">
                <a:solidFill>
                  <a:schemeClr val="tx2"/>
                </a:solidFill>
              </a:rPr>
              <a:t>comme</a:t>
            </a:r>
            <a:r>
              <a:rPr lang="en-IE" sz="1500" b="0" dirty="0">
                <a:solidFill>
                  <a:schemeClr val="tx2"/>
                </a:solidFill>
              </a:rPr>
              <a:t> un </a:t>
            </a:r>
            <a:r>
              <a:rPr lang="en-IE" sz="1500" b="0" dirty="0" err="1">
                <a:solidFill>
                  <a:schemeClr val="tx2"/>
                </a:solidFill>
              </a:rPr>
              <a:t>système</a:t>
            </a:r>
            <a:r>
              <a:rPr lang="en-IE" sz="1500" b="0" dirty="0">
                <a:solidFill>
                  <a:schemeClr val="tx2"/>
                </a:solidFill>
              </a:rPr>
              <a:t> fermé, les </a:t>
            </a:r>
            <a:r>
              <a:rPr lang="en-IE" sz="1500" b="0" dirty="0" err="1">
                <a:solidFill>
                  <a:schemeClr val="tx2"/>
                </a:solidFill>
              </a:rPr>
              <a:t>consommations</a:t>
            </a:r>
            <a:r>
              <a:rPr lang="en-IE" sz="1500" b="0" dirty="0">
                <a:solidFill>
                  <a:schemeClr val="tx2"/>
                </a:solidFill>
              </a:rPr>
              <a:t> </a:t>
            </a:r>
            <a:r>
              <a:rPr lang="en-IE" sz="1500" b="0" dirty="0" err="1">
                <a:solidFill>
                  <a:schemeClr val="tx2"/>
                </a:solidFill>
              </a:rPr>
              <a:t>doivent</a:t>
            </a:r>
            <a:r>
              <a:rPr lang="en-IE" sz="1500" b="0" dirty="0">
                <a:solidFill>
                  <a:schemeClr val="tx2"/>
                </a:solidFill>
              </a:rPr>
              <a:t> </a:t>
            </a:r>
            <a:r>
              <a:rPr lang="en-IE" sz="1500" b="0" dirty="0" err="1">
                <a:solidFill>
                  <a:schemeClr val="tx2"/>
                </a:solidFill>
              </a:rPr>
              <a:t>être</a:t>
            </a:r>
            <a:r>
              <a:rPr lang="en-IE" sz="1500" b="0" dirty="0">
                <a:solidFill>
                  <a:schemeClr val="tx2"/>
                </a:solidFill>
              </a:rPr>
              <a:t> </a:t>
            </a:r>
            <a:r>
              <a:rPr lang="en-IE" sz="1500" b="0" dirty="0" err="1">
                <a:solidFill>
                  <a:schemeClr val="tx2"/>
                </a:solidFill>
              </a:rPr>
              <a:t>égales</a:t>
            </a:r>
            <a:r>
              <a:rPr lang="en-IE" sz="1500" b="0" dirty="0">
                <a:solidFill>
                  <a:schemeClr val="tx2"/>
                </a:solidFill>
              </a:rPr>
              <a:t> aux productions</a:t>
            </a:r>
          </a:p>
          <a:p>
            <a:r>
              <a:rPr lang="en-IE" sz="1500" b="0" dirty="0">
                <a:solidFill>
                  <a:schemeClr val="tx2"/>
                </a:solidFill>
              </a:rPr>
              <a:t>Le total de production (x) </a:t>
            </a:r>
            <a:r>
              <a:rPr lang="en-IE" sz="1500" b="0" dirty="0" err="1">
                <a:solidFill>
                  <a:schemeClr val="tx2"/>
                </a:solidFill>
              </a:rPr>
              <a:t>est</a:t>
            </a:r>
            <a:r>
              <a:rPr lang="en-IE" sz="1500" b="0" dirty="0">
                <a:solidFill>
                  <a:schemeClr val="tx2"/>
                </a:solidFill>
              </a:rPr>
              <a:t> </a:t>
            </a:r>
            <a:r>
              <a:rPr lang="en-IE" sz="1500" b="0" dirty="0" err="1">
                <a:solidFill>
                  <a:schemeClr val="tx2"/>
                </a:solidFill>
              </a:rPr>
              <a:t>égal</a:t>
            </a:r>
            <a:r>
              <a:rPr lang="en-IE" sz="1500" b="0" dirty="0">
                <a:solidFill>
                  <a:schemeClr val="tx2"/>
                </a:solidFill>
              </a:rPr>
              <a:t> au total de la </a:t>
            </a:r>
            <a:r>
              <a:rPr lang="en-IE" sz="1500" b="0" dirty="0" err="1">
                <a:solidFill>
                  <a:schemeClr val="tx2"/>
                </a:solidFill>
              </a:rPr>
              <a:t>consommation</a:t>
            </a:r>
            <a:r>
              <a:rPr lang="en-IE" sz="1500" b="0" dirty="0">
                <a:solidFill>
                  <a:schemeClr val="tx2"/>
                </a:solidFill>
              </a:rPr>
              <a:t> </a:t>
            </a:r>
            <a:r>
              <a:rPr lang="en-IE" sz="1500" b="0" dirty="0" err="1">
                <a:solidFill>
                  <a:schemeClr val="tx2"/>
                </a:solidFill>
              </a:rPr>
              <a:t>intermédiaire</a:t>
            </a:r>
            <a:r>
              <a:rPr lang="en-IE" sz="1500" b="0" dirty="0">
                <a:solidFill>
                  <a:schemeClr val="tx2"/>
                </a:solidFill>
              </a:rPr>
              <a:t> (Z) et de la </a:t>
            </a:r>
            <a:r>
              <a:rPr lang="en-IE" sz="1500" b="0" dirty="0" err="1">
                <a:solidFill>
                  <a:schemeClr val="tx2"/>
                </a:solidFill>
              </a:rPr>
              <a:t>demande</a:t>
            </a:r>
            <a:r>
              <a:rPr lang="en-IE" sz="1500" b="0" dirty="0">
                <a:solidFill>
                  <a:schemeClr val="tx2"/>
                </a:solidFill>
              </a:rPr>
              <a:t> finale (y)</a:t>
            </a:r>
          </a:p>
          <a:p>
            <a:r>
              <a:rPr lang="en-IE" sz="1500" b="0" dirty="0">
                <a:solidFill>
                  <a:schemeClr val="tx2"/>
                </a:solidFill>
              </a:rPr>
              <a:t>Il faut </a:t>
            </a:r>
            <a:r>
              <a:rPr lang="en-IE" sz="1500" b="0" dirty="0" err="1">
                <a:solidFill>
                  <a:schemeClr val="tx2"/>
                </a:solidFill>
              </a:rPr>
              <a:t>ajouter</a:t>
            </a:r>
            <a:r>
              <a:rPr lang="en-IE" sz="1500" b="0" dirty="0">
                <a:solidFill>
                  <a:schemeClr val="tx2"/>
                </a:solidFill>
              </a:rPr>
              <a:t> la </a:t>
            </a:r>
            <a:r>
              <a:rPr lang="en-IE" sz="1500" b="0" dirty="0" err="1">
                <a:solidFill>
                  <a:schemeClr val="tx2"/>
                </a:solidFill>
              </a:rPr>
              <a:t>valeur</a:t>
            </a:r>
            <a:r>
              <a:rPr lang="en-IE" sz="1500" b="0" dirty="0">
                <a:solidFill>
                  <a:schemeClr val="tx2"/>
                </a:solidFill>
              </a:rPr>
              <a:t> </a:t>
            </a:r>
            <a:r>
              <a:rPr lang="en-IE" sz="1500" b="0" dirty="0" err="1">
                <a:solidFill>
                  <a:schemeClr val="tx2"/>
                </a:solidFill>
              </a:rPr>
              <a:t>ajoutée</a:t>
            </a:r>
            <a:r>
              <a:rPr lang="en-IE" sz="1500" b="0" dirty="0">
                <a:solidFill>
                  <a:schemeClr val="tx2"/>
                </a:solidFill>
              </a:rPr>
              <a:t> : </a:t>
            </a:r>
            <a:r>
              <a:rPr lang="en-IE" sz="1500" b="0" dirty="0" err="1">
                <a:solidFill>
                  <a:schemeClr val="tx2"/>
                </a:solidFill>
              </a:rPr>
              <a:t>salaires</a:t>
            </a:r>
            <a:r>
              <a:rPr lang="en-IE" sz="1500" b="0" dirty="0">
                <a:solidFill>
                  <a:schemeClr val="tx2"/>
                </a:solidFill>
              </a:rPr>
              <a:t>, taxes et subventions, profits, …</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632102"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874458"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505344" y="5669590"/>
            <a:ext cx="1150956" cy="184666"/>
          </a:xfrm>
          <a:prstGeom prst="rect">
            <a:avLst/>
          </a:prstGeom>
          <a:noFill/>
        </p:spPr>
        <p:txBody>
          <a:bodyPr wrap="none" lIns="0" tIns="0" rIns="0" bIns="0" rtlCol="0" anchor="b">
            <a:spAutoFit/>
          </a:bodyPr>
          <a:lstStyle/>
          <a:p>
            <a:pPr algn="l"/>
            <a:r>
              <a:rPr lang="en-IE" sz="1200" dirty="0">
                <a:latin typeface="+mn-lt"/>
              </a:rPr>
              <a:t>Production </a:t>
            </a:r>
            <a:r>
              <a:rPr lang="en-IE" sz="1200" dirty="0" err="1">
                <a:latin typeface="+mn-lt"/>
              </a:rPr>
              <a:t>totale</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Effect transition="in" filter="fade">
                                      <p:cBhvr>
                                        <p:cTn id="4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361265" cy="905783"/>
          </a:xfrm>
        </p:spPr>
        <p:txBody>
          <a:bodyPr/>
          <a:lstStyle/>
          <a:p>
            <a:r>
              <a:rPr lang="en-IE" sz="1500" b="0" dirty="0" err="1">
                <a:solidFill>
                  <a:schemeClr val="tx2"/>
                </a:solidFill>
              </a:rPr>
              <a:t>L’équation</a:t>
            </a:r>
            <a:r>
              <a:rPr lang="en-IE" sz="1500" b="0" dirty="0">
                <a:solidFill>
                  <a:schemeClr val="tx2"/>
                </a:solidFill>
              </a:rPr>
              <a:t> </a:t>
            </a:r>
            <a:r>
              <a:rPr lang="en-IE" sz="1500" b="0" dirty="0" err="1">
                <a:solidFill>
                  <a:schemeClr val="tx2"/>
                </a:solidFill>
              </a:rPr>
              <a:t>correspondante</a:t>
            </a:r>
            <a:r>
              <a:rPr lang="en-IE" sz="1500" b="0" dirty="0">
                <a:solidFill>
                  <a:schemeClr val="tx2"/>
                </a:solidFill>
              </a:rPr>
              <a:t> </a:t>
            </a:r>
            <a:r>
              <a:rPr lang="en-IE" sz="1500" b="0" dirty="0" err="1">
                <a:solidFill>
                  <a:schemeClr val="tx2"/>
                </a:solidFill>
              </a:rPr>
              <a:t>est</a:t>
            </a:r>
            <a:endParaRPr lang="en-IE" sz="1500" b="0" dirty="0">
              <a:solidFill>
                <a:schemeClr val="tx2"/>
              </a:solidFill>
            </a:endParaRPr>
          </a:p>
          <a:p>
            <a:r>
              <a:rPr lang="en-IE" sz="900" b="0" dirty="0" err="1">
                <a:solidFill>
                  <a:schemeClr val="tx2"/>
                </a:solidFill>
              </a:rPr>
              <a:t>Consommation</a:t>
            </a:r>
            <a:r>
              <a:rPr lang="en-IE" sz="900" b="0" dirty="0">
                <a:solidFill>
                  <a:schemeClr val="tx2"/>
                </a:solidFill>
              </a:rPr>
              <a:t> </a:t>
            </a:r>
            <a:r>
              <a:rPr lang="en-IE" sz="900" b="0" dirty="0" err="1">
                <a:solidFill>
                  <a:schemeClr val="tx2"/>
                </a:solidFill>
              </a:rPr>
              <a:t>intermédiaire</a:t>
            </a:r>
            <a:r>
              <a:rPr lang="en-IE" sz="900" b="0" dirty="0">
                <a:solidFill>
                  <a:schemeClr val="tx2"/>
                </a:solidFill>
              </a:rPr>
              <a:t> + </a:t>
            </a:r>
            <a:r>
              <a:rPr lang="en-IE" sz="900" b="0" dirty="0" err="1">
                <a:solidFill>
                  <a:schemeClr val="tx2"/>
                </a:solidFill>
              </a:rPr>
              <a:t>demande</a:t>
            </a:r>
            <a:r>
              <a:rPr lang="en-IE" sz="900" b="0" dirty="0">
                <a:solidFill>
                  <a:schemeClr val="tx2"/>
                </a:solidFill>
              </a:rPr>
              <a:t> finale = production </a:t>
            </a:r>
            <a:r>
              <a:rPr lang="en-IE" sz="900" b="0" dirty="0" err="1">
                <a:solidFill>
                  <a:schemeClr val="tx2"/>
                </a:solidFill>
              </a:rPr>
              <a:t>totale</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287448045"/>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FD1389E-BA74-485D-BF51-E7542C48F14D}"/>
                  </a:ext>
                </a:extLst>
              </p:cNvPr>
              <p:cNvSpPr/>
              <p:nvPr/>
            </p:nvSpPr>
            <p:spPr>
              <a:xfrm>
                <a:off x="8277403" y="54760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8277403" y="5476009"/>
                <a:ext cx="1387111" cy="369332"/>
              </a:xfrm>
              <a:prstGeom prst="rect">
                <a:avLst/>
              </a:prstGeom>
              <a:blipFill>
                <a:blip r:embed="rId22"/>
                <a:stretch>
                  <a:fillRect b="-14754"/>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dirty="0" err="1">
                <a:solidFill>
                  <a:schemeClr val="tx2"/>
                </a:solidFill>
              </a:rPr>
              <a:t>Vecteur</a:t>
            </a:r>
            <a:r>
              <a:rPr lang="en-IE" sz="1400" dirty="0">
                <a:solidFill>
                  <a:schemeClr val="tx2"/>
                </a:solidFill>
              </a:rPr>
              <a:t> </a:t>
            </a:r>
            <a:r>
              <a:rPr lang="en-IE" sz="1400" dirty="0" err="1">
                <a:solidFill>
                  <a:schemeClr val="tx2"/>
                </a:solidFill>
              </a:rPr>
              <a:t>unitaire</a:t>
            </a:r>
            <a:r>
              <a:rPr lang="en-IE" sz="1400" dirty="0">
                <a:solidFill>
                  <a:schemeClr val="tx2"/>
                </a:solidFill>
              </a:rPr>
              <a:t>, </a:t>
            </a:r>
            <a:r>
              <a:rPr lang="en-IE" sz="1400" dirty="0" err="1">
                <a:solidFill>
                  <a:schemeClr val="tx2"/>
                </a:solidFill>
              </a:rPr>
              <a:t>permet</a:t>
            </a:r>
            <a:r>
              <a:rPr lang="en-IE" sz="1400" dirty="0">
                <a:solidFill>
                  <a:schemeClr val="tx2"/>
                </a:solidFill>
              </a:rPr>
              <a:t> de </a:t>
            </a:r>
            <a:r>
              <a:rPr lang="en-IE" sz="1400" dirty="0" err="1">
                <a:solidFill>
                  <a:schemeClr val="tx2"/>
                </a:solidFill>
              </a:rPr>
              <a:t>sommer</a:t>
            </a:r>
            <a:r>
              <a:rPr lang="en-IE" sz="1400" dirty="0">
                <a:solidFill>
                  <a:schemeClr val="tx2"/>
                </a:solidFill>
              </a:rPr>
              <a:t> la </a:t>
            </a:r>
            <a:r>
              <a:rPr lang="en-IE" sz="1400" dirty="0" err="1">
                <a:solidFill>
                  <a:schemeClr val="tx2"/>
                </a:solidFill>
              </a:rPr>
              <a:t>matrice</a:t>
            </a:r>
            <a:r>
              <a:rPr lang="en-IE" sz="1400" dirty="0">
                <a:solidFill>
                  <a:schemeClr val="tx2"/>
                </a:solidFill>
              </a:rPr>
              <a:t> </a:t>
            </a:r>
            <a:r>
              <a:rPr lang="en-IE" sz="1400" dirty="0" err="1">
                <a:solidFill>
                  <a:schemeClr val="tx2"/>
                </a:solidFill>
              </a:rPr>
              <a:t>en</a:t>
            </a:r>
            <a:r>
              <a:rPr lang="en-IE" sz="1400" dirty="0">
                <a:solidFill>
                  <a:schemeClr val="tx2"/>
                </a:solidFill>
              </a:rPr>
              <a:t> </a:t>
            </a:r>
            <a:r>
              <a:rPr lang="en-IE" sz="1400" dirty="0" err="1">
                <a:solidFill>
                  <a:schemeClr val="tx2"/>
                </a:solidFill>
              </a:rPr>
              <a:t>lignes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a:stCxn id="4" idx="0"/>
          </p:cNvCxnSpPr>
          <p:nvPr/>
        </p:nvCxnSpPr>
        <p:spPr>
          <a:xfrm flipV="1">
            <a:off x="8195000" y="5764690"/>
            <a:ext cx="347638" cy="28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En considérant l’économie comme un système fermé, les consommations doivent être égales aux productions</a:t>
            </a:r>
          </a:p>
          <a:p>
            <a:r>
              <a:rPr lang="en-IE" sz="1500" b="0">
                <a:solidFill>
                  <a:schemeClr val="tx2"/>
                </a:solidFill>
              </a:rPr>
              <a:t>Le total de production (x) est égal au total de la consommation intermédiaire (Z) et de la demande finale (y)</a:t>
            </a:r>
          </a:p>
          <a:p>
            <a:r>
              <a:rPr lang="en-IE" sz="1500" b="0">
                <a:solidFill>
                  <a:schemeClr val="tx2"/>
                </a:solidFill>
              </a:rPr>
              <a:t>Il faut ajouter la valeur ajoutée : salaires, taxes et subventions, profits, …</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29278</TotalTime>
  <Words>5389</Words>
  <Application>Microsoft Office PowerPoint</Application>
  <PresentationFormat>Widescreen</PresentationFormat>
  <Paragraphs>787</Paragraphs>
  <Slides>63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 Nova</vt:lpstr>
      <vt:lpstr>Bebas Neue</vt:lpstr>
      <vt:lpstr>Calibri</vt:lpstr>
      <vt:lpstr>Cambria Math</vt:lpstr>
      <vt:lpstr>Franklin Gothic Demi Cond</vt:lpstr>
      <vt:lpstr>Wingdings</vt:lpstr>
      <vt:lpstr>LIST_169</vt:lpstr>
      <vt:lpstr>Analyse entrées-sorties – Introduction </vt:lpstr>
      <vt:lpstr>Agenda</vt:lpstr>
      <vt:lpstr>01|Les tables entrées-sorties</vt:lpstr>
      <vt:lpstr>“Analyse entrées-sorties”? (ou Input-output analysis)</vt:lpstr>
      <vt:lpstr>Histoire rapide des tables économiques</vt:lpstr>
      <vt:lpstr>Histoire rapide des tables économiques</vt:lpstr>
      <vt:lpstr>À quoi ressemble une Table Entrées-Sorties? (ou “tableau emplois ressources”)</vt:lpstr>
      <vt:lpstr>À quoi ressemble une Table Entrées-Sorties?</vt:lpstr>
      <vt:lpstr>À quoi ressemble une Table Entrées-Sorties?</vt:lpstr>
      <vt:lpstr>À quoi ressemble une Table Entrées-Sorties?</vt:lpstr>
      <vt:lpstr>Et alors?</vt:lpstr>
      <vt:lpstr>Inverse de Leontief</vt:lpstr>
      <vt:lpstr>Inverse de Leontief</vt:lpstr>
      <vt:lpstr>Exercice 1</vt:lpstr>
      <vt:lpstr>02|Extensions environnementales</vt:lpstr>
      <vt:lpstr>Extensions environnementales</vt:lpstr>
      <vt:lpstr>Extensions environnementales</vt:lpstr>
      <vt:lpstr>Exercice 2</vt:lpstr>
      <vt:lpstr>03|Tables multirégionales</vt:lpstr>
      <vt:lpstr>L’approche multirégionale</vt:lpstr>
      <vt:lpstr>L’approche multirégionale</vt:lpstr>
      <vt:lpstr>L’EE-MRIO</vt:lpstr>
      <vt:lpstr>L’approche multirégionale</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04|Autres exemples d’application</vt:lpstr>
      <vt:lpstr>Résultats EXIOBASE agrégés</vt:lpstr>
      <vt:lpstr>Comparaison entre bases de données</vt:lpstr>
      <vt:lpstr>Tracer les flux de gaz à effet de serre</vt:lpstr>
      <vt:lpstr>émissions de CO2 liées au commerce international</vt:lpstr>
      <vt:lpstr>Territorial vs. consumption-based CO2 emissions per capita</vt:lpstr>
      <vt:lpstr>Ecological footprint</vt:lpstr>
      <vt:lpstr>Analyser les inégalités carbone</vt:lpstr>
      <vt:lpstr>Le coût environnemental de la lutte contre les inégalités</vt:lpstr>
      <vt:lpstr>CO2 “verrouillé” par les investissements</vt:lpstr>
      <vt:lpstr>Empreinte carbone des fonds “verts”</vt:lpstr>
      <vt:lpstr>Analyse de la chaîne de valeur des plastiques</vt:lpstr>
      <vt:lpstr>Empreinte biodiversité</vt:lpstr>
      <vt:lpstr>Projections (énergie)</vt:lpstr>
      <vt:lpstr>Projections (consommation finale)</vt:lpstr>
      <vt:lpstr>Projections</vt:lpstr>
      <vt:lpstr>Bilan</vt:lpstr>
      <vt:lpstr>Limites de l’exercice</vt:lpstr>
      <vt:lpstr>Limites de l’exercice</vt:lpstr>
      <vt:lpstr>Messages-clés</vt:lpstr>
      <vt:lpstr>Messages-clés</vt:lpstr>
      <vt:lpstr>Bonus: gagner des clics sur Twitter</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81</cp:revision>
  <dcterms:created xsi:type="dcterms:W3CDTF">2021-10-06T08:25:18Z</dcterms:created>
  <dcterms:modified xsi:type="dcterms:W3CDTF">2024-01-29T18:16:41Z</dcterms:modified>
</cp:coreProperties>
</file>